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85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287" r:id="rId18"/>
    <p:sldId id="302" r:id="rId19"/>
    <p:sldId id="258" r:id="rId20"/>
    <p:sldId id="275" r:id="rId21"/>
    <p:sldId id="276" r:id="rId22"/>
    <p:sldId id="277" r:id="rId23"/>
    <p:sldId id="278" r:id="rId24"/>
    <p:sldId id="279" r:id="rId25"/>
    <p:sldId id="286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rufus" initials="jr" lastIdx="4" clrIdx="0">
    <p:extLst>
      <p:ext uri="{19B8F6BF-5375-455C-9EA6-DF929625EA0E}">
        <p15:presenceInfo xmlns:p15="http://schemas.microsoft.com/office/powerpoint/2012/main" userId="5f41883c3e17fd24" providerId="Windows Live"/>
      </p:ext>
    </p:extLst>
  </p:cmAuthor>
  <p:cmAuthor id="2" name="Becky Hipkiss" initials="BH" lastIdx="23" clrIdx="1">
    <p:extLst>
      <p:ext uri="{19B8F6BF-5375-455C-9EA6-DF929625EA0E}">
        <p15:presenceInfo xmlns:p15="http://schemas.microsoft.com/office/powerpoint/2012/main" userId="S::BeckyH@hopscotchconsulting.co.uk::a2950b9c-f8a7-4998-9623-5862537f70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636363"/>
    <a:srgbClr val="98A522"/>
    <a:srgbClr val="939393"/>
    <a:srgbClr val="00A0DC"/>
    <a:srgbClr val="8C2D7B"/>
    <a:srgbClr val="00A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25"/>
    <p:restoredTop sz="94694"/>
  </p:normalViewPr>
  <p:slideViewPr>
    <p:cSldViewPr snapToGrid="0" snapToObjects="1">
      <p:cViewPr varScale="1">
        <p:scale>
          <a:sx n="83" d="100"/>
          <a:sy n="83" d="100"/>
        </p:scale>
        <p:origin x="9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F76B0-D331-7341-A278-C6D5F037E0E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B9161-970F-014E-8FDA-14A685200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12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12B9161-970F-014E-8FDA-14A685200BC6}" type="slidenum">
              <a:rPr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722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12B9161-970F-014E-8FDA-14A685200BC6}" type="slidenum">
              <a:rPr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4596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12B9161-970F-014E-8FDA-14A685200BC6}" type="slidenum">
              <a:rPr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544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12B9161-970F-014E-8FDA-14A685200BC6}" type="slidenum">
              <a:rPr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7447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12B9161-970F-014E-8FDA-14A685200BC6}" type="slidenum">
              <a:rPr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7057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12B9161-970F-014E-8FDA-14A685200BC6}" type="slidenum">
              <a:rPr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4003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12B9161-970F-014E-8FDA-14A685200BC6}" type="slidenum">
              <a:rPr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1400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12B9161-970F-014E-8FDA-14A685200BC6}" type="slidenum">
              <a:rPr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674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12B9161-970F-014E-8FDA-14A685200BC6}" type="slidenum">
              <a:rPr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6606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12B9161-970F-014E-8FDA-14A685200BC6}" type="slidenum">
              <a:rPr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8840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12B9161-970F-014E-8FDA-14A685200BC6}" type="slidenum">
              <a:rPr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1460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5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2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5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5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6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9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7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5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9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9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EE491-0635-B048-B883-A181BC8F2C2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8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E874F2C3-91CB-0742-939A-D59408648F8A}"/>
              </a:ext>
            </a:extLst>
          </p:cNvPr>
          <p:cNvSpPr/>
          <p:nvPr/>
        </p:nvSpPr>
        <p:spPr>
          <a:xfrm>
            <a:off x="136071" y="144361"/>
            <a:ext cx="8871858" cy="6569279"/>
          </a:xfrm>
          <a:prstGeom prst="rect">
            <a:avLst/>
          </a:prstGeom>
          <a:solidFill>
            <a:srgbClr val="98A522">
              <a:alpha val="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131C5C2F-9518-684A-929F-BB3A23EF3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014" y="274230"/>
            <a:ext cx="2611628" cy="717816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62A705B2-BA37-E54C-9980-D08EBB8F50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76" t="42031" r="-4619" b="14954"/>
          <a:stretch/>
        </p:blipFill>
        <p:spPr>
          <a:xfrm>
            <a:off x="6531057" y="3763610"/>
            <a:ext cx="4398897" cy="2950029"/>
          </a:xfrm>
          <a:prstGeom prst="rect">
            <a:avLst/>
          </a:prstGeom>
        </p:spPr>
      </p:pic>
      <p:pic>
        <p:nvPicPr>
          <p:cNvPr id="18" name="Picture 17" descr="Graphical user interfac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EB6C83B6-2586-4043-BA4E-B906AA6F6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428" y="2304351"/>
            <a:ext cx="2679700" cy="254000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F3C50DBA-409D-5C44-85E3-FD9BEE20A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6857" y="4398853"/>
            <a:ext cx="1246793" cy="1309133"/>
          </a:xfrm>
          <a:prstGeom prst="rect">
            <a:avLst/>
          </a:prstGeom>
        </p:spPr>
      </p:pic>
      <p:pic>
        <p:nvPicPr>
          <p:cNvPr id="5" name="Picture 4" descr="A picture containing text, toy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D8E59E38-2534-424E-A66E-D55A6A792D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4264" y="5247915"/>
            <a:ext cx="2461936" cy="1756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7D9BB19C-69D2-E649-9BF1-145A6672CA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205" y="1882912"/>
            <a:ext cx="3967480" cy="259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07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2EBA4C92-D22C-E441-BC6C-1E5F320227C4}"/>
              </a:ext>
            </a:extLst>
          </p:cNvPr>
          <p:cNvCxnSpPr/>
          <p:nvPr/>
        </p:nvCxnSpPr>
        <p:spPr>
          <a:xfrm>
            <a:off x="238856" y="6528276"/>
            <a:ext cx="8666287" cy="0"/>
          </a:xfrm>
          <a:prstGeom prst="line">
            <a:avLst/>
          </a:prstGeom>
          <a:ln w="1905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sky, outdoor, light, outdoor object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A85E3C1D-87F0-6647-A6E3-B43A1530AA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89"/>
          <a:stretch/>
        </p:blipFill>
        <p:spPr>
          <a:xfrm>
            <a:off x="130629" y="1241021"/>
            <a:ext cx="7549513" cy="43831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07FF28BD-2BA4-2C41-936E-2A2AD377212F}"/>
              </a:ext>
            </a:extLst>
          </p:cNvPr>
          <p:cNvSpPr/>
          <p:nvPr/>
        </p:nvSpPr>
        <p:spPr>
          <a:xfrm>
            <a:off x="130629" y="130628"/>
            <a:ext cx="8871858" cy="1113457"/>
          </a:xfrm>
          <a:prstGeom prst="rect">
            <a:avLst/>
          </a:prstGeom>
          <a:solidFill>
            <a:srgbClr val="98A522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video gam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6566059D-B656-0342-BDEC-DA186624A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014" y="274230"/>
            <a:ext cx="2611628" cy="7178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24ADE5B0-D617-9D46-9BF0-D81AF7DD3EAF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A0B8EBC5-38AB-7847-8DE6-8AE450FB26D7}"/>
              </a:ext>
            </a:extLst>
          </p:cNvPr>
          <p:cNvSpPr/>
          <p:nvPr/>
        </p:nvSpPr>
        <p:spPr>
          <a:xfrm>
            <a:off x="5271152" y="3378472"/>
            <a:ext cx="3579703" cy="2238507"/>
          </a:xfrm>
          <a:prstGeom prst="rect">
            <a:avLst/>
          </a:prstGeom>
          <a:solidFill>
            <a:schemeClr val="bg1"/>
          </a:solidFill>
          <a:ln w="2540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D643B475-70A4-4A4C-9A1A-05D4BD4C3986}"/>
              </a:ext>
            </a:extLst>
          </p:cNvPr>
          <p:cNvSpPr txBox="1"/>
          <p:nvPr/>
        </p:nvSpPr>
        <p:spPr>
          <a:xfrm>
            <a:off x="5457231" y="3936425"/>
            <a:ext cx="3168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/>
            <a:r>
              <a:rPr lang="cy-GB" dirty="0">
                <a:latin typeface="Sofia Pro Soft Light" panose="020B0000000000000000" pitchFamily="34" charset="0"/>
              </a:rPr>
              <a:t>Gwir neu gau, mae gwifrau a chledrau trydanol yn ddiogel cyn belled nad ydych chi'n eu cyffwrdd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13D1E933-F5DA-C94C-8069-D5707FE30EF0}"/>
              </a:ext>
            </a:extLst>
          </p:cNvPr>
          <p:cNvSpPr txBox="1"/>
          <p:nvPr/>
        </p:nvSpPr>
        <p:spPr>
          <a:xfrm>
            <a:off x="5447893" y="5101520"/>
            <a:ext cx="3178265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b="1" dirty="0">
                <a:solidFill>
                  <a:srgbClr val="E30613"/>
                </a:solidFill>
                <a:latin typeface="Sofia Pro Soft Bold" panose="020B0000000000000000" pitchFamily="34" charset="0"/>
              </a:rPr>
              <a:t>Anghywir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63EBDAC4-ACBC-E14B-A404-09A7001B1CD8}"/>
              </a:ext>
            </a:extLst>
          </p:cNvPr>
          <p:cNvSpPr txBox="1"/>
          <p:nvPr/>
        </p:nvSpPr>
        <p:spPr>
          <a:xfrm>
            <a:off x="5457232" y="3468417"/>
            <a:ext cx="18906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Cwestiwn 8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3E2210C2-0E2B-BA42-A244-6A83A2F02F38}"/>
              </a:ext>
            </a:extLst>
          </p:cNvPr>
          <p:cNvSpPr txBox="1"/>
          <p:nvPr/>
        </p:nvSpPr>
        <p:spPr>
          <a:xfrm>
            <a:off x="5457231" y="6567779"/>
            <a:ext cx="3508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Ydych chi'n effro ac yn ddiogel?	</a:t>
            </a:r>
            <a:fld id="{3EE18605-7CEF-5042-ABD5-D604A63B75F1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10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87839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16271F1E-788D-4843-B232-6C99D4BCC2E0}"/>
              </a:ext>
            </a:extLst>
          </p:cNvPr>
          <p:cNvCxnSpPr/>
          <p:nvPr/>
        </p:nvCxnSpPr>
        <p:spPr>
          <a:xfrm>
            <a:off x="238856" y="6528276"/>
            <a:ext cx="8666287" cy="0"/>
          </a:xfrm>
          <a:prstGeom prst="line">
            <a:avLst/>
          </a:prstGeom>
          <a:ln w="1905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84E2D697-A783-1E47-9A7E-DA44720BB746}"/>
              </a:ext>
            </a:extLst>
          </p:cNvPr>
          <p:cNvSpPr/>
          <p:nvPr/>
        </p:nvSpPr>
        <p:spPr>
          <a:xfrm>
            <a:off x="130629" y="130628"/>
            <a:ext cx="8871858" cy="1113457"/>
          </a:xfrm>
          <a:prstGeom prst="rect">
            <a:avLst/>
          </a:prstGeom>
          <a:solidFill>
            <a:srgbClr val="98A522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CE3169FA-B5A9-524C-B764-939DFA82A72F}"/>
              </a:ext>
            </a:extLst>
          </p:cNvPr>
          <p:cNvSpPr txBox="1"/>
          <p:nvPr/>
        </p:nvSpPr>
        <p:spPr>
          <a:xfrm>
            <a:off x="299358" y="2221812"/>
            <a:ext cx="46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cy-GB">
                <a:latin typeface="Sofia Pro Light" pitchFamily="2" charset="77"/>
              </a:rPr>
              <a:t>Pa mor bell y gall trydan neidio?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DD1EB139-E9DE-9945-8E69-005604173D70}"/>
              </a:ext>
            </a:extLst>
          </p:cNvPr>
          <p:cNvSpPr txBox="1"/>
          <p:nvPr/>
        </p:nvSpPr>
        <p:spPr>
          <a:xfrm>
            <a:off x="259359" y="1409509"/>
            <a:ext cx="3891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Cwestiwn 9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3CFF70B2-57ED-4743-95F7-E5D9EF197EF2}"/>
              </a:ext>
            </a:extLst>
          </p:cNvPr>
          <p:cNvSpPr txBox="1"/>
          <p:nvPr/>
        </p:nvSpPr>
        <p:spPr>
          <a:xfrm>
            <a:off x="259359" y="2733738"/>
            <a:ext cx="4263262" cy="1670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y-GB">
                <a:solidFill>
                  <a:srgbClr val="636363"/>
                </a:solidFill>
                <a:latin typeface="Sofia Pro Light" pitchFamily="2" charset="77"/>
              </a:rPr>
              <a:t>Hyd at 1 metr</a:t>
            </a:r>
          </a:p>
          <a:p>
            <a:pPr marL="285750" indent="-2857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y-GB">
                <a:solidFill>
                  <a:srgbClr val="636363"/>
                </a:solidFill>
                <a:latin typeface="Sofia Pro Light" pitchFamily="2" charset="77"/>
              </a:rPr>
              <a:t>Hyd at 3 metr</a:t>
            </a:r>
          </a:p>
          <a:p>
            <a:pPr marL="285750" indent="-2857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y-GB">
                <a:solidFill>
                  <a:srgbClr val="636363"/>
                </a:solidFill>
                <a:latin typeface="Sofia Pro Light" pitchFamily="2" charset="77"/>
              </a:rPr>
              <a:t>Ni all trydan neidio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BC75E47F-F31A-1C4E-BFDE-D9D092C9A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580" y="3257252"/>
            <a:ext cx="1321001" cy="2208887"/>
          </a:xfrm>
          <a:prstGeom prst="rect">
            <a:avLst/>
          </a:prstGeom>
        </p:spPr>
      </p:pic>
      <p:pic>
        <p:nvPicPr>
          <p:cNvPr id="10" name="Picture 9" descr="A screenshot of a video gam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4B7212D0-C905-174D-AB9F-82DB0F627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014" y="274230"/>
            <a:ext cx="2611628" cy="7178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EFAFF595-7054-0544-B623-62DB7C218030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B9E85582-00D1-904D-84F2-DE682DD2629E}"/>
              </a:ext>
            </a:extLst>
          </p:cNvPr>
          <p:cNvSpPr/>
          <p:nvPr/>
        </p:nvSpPr>
        <p:spPr>
          <a:xfrm>
            <a:off x="389761" y="3351559"/>
            <a:ext cx="2037753" cy="602341"/>
          </a:xfrm>
          <a:prstGeom prst="ellipse">
            <a:avLst/>
          </a:prstGeom>
          <a:noFill/>
          <a:ln w="3175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2C77E8D5-D169-764D-AD86-04A4566836CB}"/>
              </a:ext>
            </a:extLst>
          </p:cNvPr>
          <p:cNvSpPr txBox="1"/>
          <p:nvPr/>
        </p:nvSpPr>
        <p:spPr>
          <a:xfrm>
            <a:off x="5457231" y="6567779"/>
            <a:ext cx="3508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Ydych chi'n effro ac yn ddiogel?	</a:t>
            </a:r>
            <a:fld id="{3EE18605-7CEF-5042-ABD5-D604A63B75F1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11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4714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7165ED11-86B3-A144-828F-FDD16E82044C}"/>
              </a:ext>
            </a:extLst>
          </p:cNvPr>
          <p:cNvCxnSpPr/>
          <p:nvPr/>
        </p:nvCxnSpPr>
        <p:spPr>
          <a:xfrm>
            <a:off x="238856" y="6528276"/>
            <a:ext cx="8666287" cy="0"/>
          </a:xfrm>
          <a:prstGeom prst="line">
            <a:avLst/>
          </a:prstGeom>
          <a:ln w="1905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9DF5D639-EC92-BE4E-AEFA-A611FFEF669B}"/>
              </a:ext>
            </a:extLst>
          </p:cNvPr>
          <p:cNvSpPr/>
          <p:nvPr/>
        </p:nvSpPr>
        <p:spPr>
          <a:xfrm>
            <a:off x="130629" y="130628"/>
            <a:ext cx="8871858" cy="1113457"/>
          </a:xfrm>
          <a:prstGeom prst="rect">
            <a:avLst/>
          </a:prstGeom>
          <a:solidFill>
            <a:srgbClr val="98A522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0421C334-5550-8443-AEC3-13DF36388F70}"/>
              </a:ext>
            </a:extLst>
          </p:cNvPr>
          <p:cNvSpPr txBox="1"/>
          <p:nvPr/>
        </p:nvSpPr>
        <p:spPr>
          <a:xfrm>
            <a:off x="299358" y="2221812"/>
            <a:ext cx="6707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cy-GB" b="1" dirty="0">
                <a:solidFill>
                  <a:srgbClr val="E30613"/>
                </a:solidFill>
                <a:latin typeface="Sofia Pro Soft Bold" panose="020B0000000000000000" pitchFamily="34" charset="0"/>
              </a:rPr>
              <a:t>Gwir</a:t>
            </a:r>
            <a:r>
              <a:rPr lang="cy-GB" dirty="0">
                <a:latin typeface="Sofia Pro Light" pitchFamily="2" charset="77"/>
              </a:rPr>
              <a:t> neu </a:t>
            </a:r>
            <a:r>
              <a:rPr lang="cy-GB" b="1" dirty="0">
                <a:solidFill>
                  <a:srgbClr val="E30613"/>
                </a:solidFill>
                <a:latin typeface="Sofia Pro Soft Bold" panose="020B0000000000000000" pitchFamily="34" charset="0"/>
              </a:rPr>
              <a:t>gau</a:t>
            </a:r>
            <a:r>
              <a:rPr lang="cy-GB" dirty="0">
                <a:latin typeface="Sofia Pro Light" pitchFamily="2" charset="77"/>
              </a:rPr>
              <a:t>, ni allwch glywed trenau bob amser yn dod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622A6F24-EDFA-D646-901D-DF8237536926}"/>
              </a:ext>
            </a:extLst>
          </p:cNvPr>
          <p:cNvSpPr txBox="1"/>
          <p:nvPr/>
        </p:nvSpPr>
        <p:spPr>
          <a:xfrm>
            <a:off x="308738" y="2756568"/>
            <a:ext cx="51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b="1">
                <a:solidFill>
                  <a:srgbClr val="E30613"/>
                </a:solidFill>
                <a:latin typeface="Sofia Pro Soft Bold" panose="020B0000000000000000" pitchFamily="34" charset="0"/>
              </a:rPr>
              <a:t>Yn wir</a:t>
            </a:r>
            <a:r>
              <a:rPr lang="cy-GB">
                <a:solidFill>
                  <a:srgbClr val="636363"/>
                </a:solidFill>
                <a:latin typeface="Sofia Pro Soft Light" panose="020B0000000000000000" pitchFamily="34" charset="0"/>
              </a:rPr>
              <a:t>, mae rhai trenau bron yn dawel</a:t>
            </a:r>
          </a:p>
        </p:txBody>
      </p:sp>
      <p:pic>
        <p:nvPicPr>
          <p:cNvPr id="8" name="Picture 7" descr="A screenshot of a video gam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73B5C86B-E119-CF49-90D6-14569F86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014" y="274230"/>
            <a:ext cx="2611628" cy="717816"/>
          </a:xfrm>
          <a:prstGeom prst="rect">
            <a:avLst/>
          </a:prstGeom>
        </p:spPr>
      </p:pic>
      <p:pic>
        <p:nvPicPr>
          <p:cNvPr id="13" name="Picture 12" descr="A picture containing text, toy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69C47CE5-D067-6145-8D20-E6FF29C49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033" y="4195784"/>
            <a:ext cx="3683589" cy="26279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8DB35A88-F9FF-2B4B-BFA6-DBE85CDDBC4C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EE06DA0B-36DC-384C-A680-B657F4DBB20B}"/>
              </a:ext>
            </a:extLst>
          </p:cNvPr>
          <p:cNvSpPr txBox="1"/>
          <p:nvPr/>
        </p:nvSpPr>
        <p:spPr>
          <a:xfrm>
            <a:off x="259359" y="1409509"/>
            <a:ext cx="3891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Cwestiwn 10</a:t>
            </a:r>
          </a:p>
          <a:p>
            <a:endParaRPr lang="en-US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DCB24390-034E-4942-8805-A917176F7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365" y="3666062"/>
            <a:ext cx="4712789" cy="9013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7F2B3A95-CBA0-2442-9F00-E5164EB6FDBB}"/>
              </a:ext>
            </a:extLst>
          </p:cNvPr>
          <p:cNvSpPr txBox="1"/>
          <p:nvPr/>
        </p:nvSpPr>
        <p:spPr>
          <a:xfrm>
            <a:off x="5457231" y="6567779"/>
            <a:ext cx="3508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Ydych chi'n effro ac yn ddiogel?	</a:t>
            </a:r>
            <a:fld id="{3EE18605-7CEF-5042-ABD5-D604A63B75F1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12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4111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D8D849D1-4544-F74F-9A82-38999F3ECF96}"/>
              </a:ext>
            </a:extLst>
          </p:cNvPr>
          <p:cNvCxnSpPr/>
          <p:nvPr/>
        </p:nvCxnSpPr>
        <p:spPr>
          <a:xfrm>
            <a:off x="238856" y="6528276"/>
            <a:ext cx="8666287" cy="0"/>
          </a:xfrm>
          <a:prstGeom prst="line">
            <a:avLst/>
          </a:prstGeom>
          <a:ln w="1905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6F76018F-ED25-7B4A-9CAD-09220D9308E5}"/>
              </a:ext>
            </a:extLst>
          </p:cNvPr>
          <p:cNvSpPr/>
          <p:nvPr/>
        </p:nvSpPr>
        <p:spPr>
          <a:xfrm>
            <a:off x="130629" y="130628"/>
            <a:ext cx="8871858" cy="1113457"/>
          </a:xfrm>
          <a:prstGeom prst="rect">
            <a:avLst/>
          </a:prstGeom>
          <a:solidFill>
            <a:srgbClr val="98A522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video gam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72DC819E-8708-4947-BD50-D25D4FC1A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014" y="274230"/>
            <a:ext cx="2611628" cy="7178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58816BE1-F962-E142-B0B2-22BD8924680D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pic>
        <p:nvPicPr>
          <p:cNvPr id="16" name="Picture 15" descr="A picture containing train, track, platform, station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26251834-9DC5-0549-B64A-F610A969EF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61" b="-1"/>
          <a:stretch/>
        </p:blipFill>
        <p:spPr>
          <a:xfrm>
            <a:off x="141513" y="1244086"/>
            <a:ext cx="7587344" cy="43765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0F9BB23B-7086-3749-9F18-811C92AE52C6}"/>
              </a:ext>
            </a:extLst>
          </p:cNvPr>
          <p:cNvSpPr/>
          <p:nvPr/>
        </p:nvSpPr>
        <p:spPr>
          <a:xfrm>
            <a:off x="5271152" y="1251856"/>
            <a:ext cx="3579703" cy="3262501"/>
          </a:xfrm>
          <a:prstGeom prst="rect">
            <a:avLst/>
          </a:prstGeom>
          <a:solidFill>
            <a:schemeClr val="bg1"/>
          </a:solidFill>
          <a:ln w="2540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F2E5BAAE-D0E5-6642-A3DC-C5DF55BEDE24}"/>
              </a:ext>
            </a:extLst>
          </p:cNvPr>
          <p:cNvSpPr txBox="1"/>
          <p:nvPr/>
        </p:nvSpPr>
        <p:spPr>
          <a:xfrm>
            <a:off x="5457231" y="1929121"/>
            <a:ext cx="3046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cy-GB">
                <a:latin typeface="Sofia Pro Light" pitchFamily="2" charset="77"/>
              </a:rPr>
              <a:t>Pa gledren ar y trac yw'r un drydanol?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2E5DCEA6-48B5-2B47-A90B-53EF98CC9DB6}"/>
              </a:ext>
            </a:extLst>
          </p:cNvPr>
          <p:cNvSpPr txBox="1"/>
          <p:nvPr/>
        </p:nvSpPr>
        <p:spPr>
          <a:xfrm>
            <a:off x="5463971" y="1427064"/>
            <a:ext cx="2156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Cwestiwn 11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AE6CE916-2A04-1A40-A33F-C0770B69B321}"/>
              </a:ext>
            </a:extLst>
          </p:cNvPr>
          <p:cNvSpPr txBox="1"/>
          <p:nvPr/>
        </p:nvSpPr>
        <p:spPr>
          <a:xfrm>
            <a:off x="5488370" y="2575452"/>
            <a:ext cx="3356272" cy="1670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-GB" dirty="0">
                <a:solidFill>
                  <a:srgbClr val="636363"/>
                </a:solidFill>
                <a:latin typeface="Sofia Pro Light" pitchFamily="2" charset="77"/>
              </a:rPr>
              <a:t>Y rheilffordd wrth ymyl </a:t>
            </a:r>
            <a:r>
              <a:rPr lang="cy-GB" dirty="0" smtClean="0">
                <a:solidFill>
                  <a:srgbClr val="636363"/>
                </a:solidFill>
                <a:latin typeface="Sofia Pro Light" pitchFamily="2" charset="77"/>
              </a:rPr>
              <a:t/>
            </a:r>
            <a:br>
              <a:rPr lang="cy-GB" dirty="0" smtClean="0">
                <a:solidFill>
                  <a:srgbClr val="636363"/>
                </a:solidFill>
                <a:latin typeface="Sofia Pro Light" pitchFamily="2" charset="77"/>
              </a:rPr>
            </a:br>
            <a:r>
              <a:rPr lang="cy-GB" dirty="0" smtClean="0">
                <a:solidFill>
                  <a:srgbClr val="636363"/>
                </a:solidFill>
                <a:latin typeface="Sofia Pro Light" pitchFamily="2" charset="77"/>
              </a:rPr>
              <a:t>y </a:t>
            </a:r>
            <a:r>
              <a:rPr lang="cy-GB" dirty="0">
                <a:solidFill>
                  <a:srgbClr val="636363"/>
                </a:solidFill>
                <a:latin typeface="Sofia Pro Light" pitchFamily="2" charset="77"/>
              </a:rPr>
              <a:t>platfform</a:t>
            </a:r>
          </a:p>
          <a:p>
            <a:pPr marL="285750" indent="-2857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y-GB" dirty="0">
                <a:solidFill>
                  <a:srgbClr val="636363"/>
                </a:solidFill>
                <a:latin typeface="Sofia Pro Light" pitchFamily="2" charset="77"/>
              </a:rPr>
              <a:t>Yr un lliw coch</a:t>
            </a:r>
          </a:p>
          <a:p>
            <a:pPr marL="285750" indent="-2857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y-GB" dirty="0">
                <a:solidFill>
                  <a:srgbClr val="636363"/>
                </a:solidFill>
                <a:latin typeface="Sofia Pro Light" pitchFamily="2" charset="77"/>
              </a:rPr>
              <a:t>Y drydedd gledren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8E44856B-1805-0B46-B8B5-CB99BB5A5C01}"/>
              </a:ext>
            </a:extLst>
          </p:cNvPr>
          <p:cNvSpPr/>
          <p:nvPr/>
        </p:nvSpPr>
        <p:spPr>
          <a:xfrm>
            <a:off x="5457231" y="3737307"/>
            <a:ext cx="2669499" cy="602341"/>
          </a:xfrm>
          <a:prstGeom prst="ellipse">
            <a:avLst/>
          </a:prstGeom>
          <a:noFill/>
          <a:ln w="3175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205FD051-D589-0745-A060-3E56E93D8AD5}"/>
              </a:ext>
            </a:extLst>
          </p:cNvPr>
          <p:cNvSpPr txBox="1"/>
          <p:nvPr/>
        </p:nvSpPr>
        <p:spPr>
          <a:xfrm>
            <a:off x="5457231" y="6567779"/>
            <a:ext cx="3508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Ydych chi'n effro ac yn ddiogel?	</a:t>
            </a:r>
            <a:fld id="{3EE18605-7CEF-5042-ABD5-D604A63B75F1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13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48848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train tracks&#10;&#10;Description automatically generated with medium confidence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35F367D8-B185-0645-89CB-107A79387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22"/>
          <a:stretch/>
        </p:blipFill>
        <p:spPr>
          <a:xfrm>
            <a:off x="141514" y="1241021"/>
            <a:ext cx="7738804" cy="438316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648959DD-D5BA-1E43-8E08-12D330C2DFE4}"/>
              </a:ext>
            </a:extLst>
          </p:cNvPr>
          <p:cNvCxnSpPr/>
          <p:nvPr/>
        </p:nvCxnSpPr>
        <p:spPr>
          <a:xfrm>
            <a:off x="238856" y="6528276"/>
            <a:ext cx="8666287" cy="0"/>
          </a:xfrm>
          <a:prstGeom prst="line">
            <a:avLst/>
          </a:prstGeom>
          <a:ln w="1905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CB685A78-A933-AD40-A98F-1CDA8C32E32B}"/>
              </a:ext>
            </a:extLst>
          </p:cNvPr>
          <p:cNvSpPr/>
          <p:nvPr/>
        </p:nvSpPr>
        <p:spPr>
          <a:xfrm>
            <a:off x="130629" y="130628"/>
            <a:ext cx="8871858" cy="1113457"/>
          </a:xfrm>
          <a:prstGeom prst="rect">
            <a:avLst/>
          </a:prstGeom>
          <a:solidFill>
            <a:srgbClr val="98A522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video gam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18EE09A4-14D5-3248-B523-0249634EE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014" y="274230"/>
            <a:ext cx="2611628" cy="7178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ADDFC0B8-822B-1B4A-A423-BFBEA18914B5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0842151E-E628-E149-9534-71C910B06C06}"/>
              </a:ext>
            </a:extLst>
          </p:cNvPr>
          <p:cNvSpPr/>
          <p:nvPr/>
        </p:nvSpPr>
        <p:spPr>
          <a:xfrm>
            <a:off x="5271152" y="3378472"/>
            <a:ext cx="3579703" cy="2238507"/>
          </a:xfrm>
          <a:prstGeom prst="rect">
            <a:avLst/>
          </a:prstGeom>
          <a:solidFill>
            <a:schemeClr val="bg1"/>
          </a:solidFill>
          <a:ln w="2540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7BF19A53-FFD2-8947-8358-982E0ABC3DE3}"/>
              </a:ext>
            </a:extLst>
          </p:cNvPr>
          <p:cNvSpPr txBox="1"/>
          <p:nvPr/>
        </p:nvSpPr>
        <p:spPr>
          <a:xfrm>
            <a:off x="5422941" y="4006925"/>
            <a:ext cx="3387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cy-GB" spc="-20" dirty="0">
                <a:latin typeface="Sofia Pro Light" pitchFamily="2" charset="77"/>
              </a:rPr>
              <a:t>Gwir neu gau, mae'r rheilffordd drydanol yn edrych yn union yr un fath â'r lleill?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8AB160B9-CD05-4540-825C-A726092430F5}"/>
              </a:ext>
            </a:extLst>
          </p:cNvPr>
          <p:cNvSpPr txBox="1"/>
          <p:nvPr/>
        </p:nvSpPr>
        <p:spPr>
          <a:xfrm>
            <a:off x="5422941" y="5012966"/>
            <a:ext cx="228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b="1">
                <a:solidFill>
                  <a:srgbClr val="E30613"/>
                </a:solidFill>
                <a:latin typeface="Sofia Pro Soft Bold" panose="020B0000000000000000" pitchFamily="34" charset="0"/>
              </a:rPr>
              <a:t>Cywir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CE16DFE7-BE60-334D-9B88-F4EE5EBD5C08}"/>
              </a:ext>
            </a:extLst>
          </p:cNvPr>
          <p:cNvSpPr txBox="1"/>
          <p:nvPr/>
        </p:nvSpPr>
        <p:spPr>
          <a:xfrm>
            <a:off x="5429681" y="3504868"/>
            <a:ext cx="2156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Cwestiwn 12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630C5C01-EAA1-8C46-997E-5DFBF967BB70}"/>
              </a:ext>
            </a:extLst>
          </p:cNvPr>
          <p:cNvSpPr txBox="1"/>
          <p:nvPr/>
        </p:nvSpPr>
        <p:spPr>
          <a:xfrm>
            <a:off x="5457231" y="6567779"/>
            <a:ext cx="3508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Ydych chi'n effro ac yn ddiogel?	</a:t>
            </a:r>
            <a:fld id="{3EE18605-7CEF-5042-ABD5-D604A63B75F1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14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45743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E6AEEA4C-AD33-DE48-8862-2D35EE08DC4C}"/>
              </a:ext>
            </a:extLst>
          </p:cNvPr>
          <p:cNvCxnSpPr/>
          <p:nvPr/>
        </p:nvCxnSpPr>
        <p:spPr>
          <a:xfrm>
            <a:off x="238856" y="6528276"/>
            <a:ext cx="8666287" cy="0"/>
          </a:xfrm>
          <a:prstGeom prst="line">
            <a:avLst/>
          </a:prstGeom>
          <a:ln w="1905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23059713-76F1-3945-8D21-C138F2BF5402}"/>
              </a:ext>
            </a:extLst>
          </p:cNvPr>
          <p:cNvSpPr/>
          <p:nvPr/>
        </p:nvSpPr>
        <p:spPr>
          <a:xfrm>
            <a:off x="130629" y="130628"/>
            <a:ext cx="8871858" cy="1113457"/>
          </a:xfrm>
          <a:prstGeom prst="rect">
            <a:avLst/>
          </a:prstGeom>
          <a:solidFill>
            <a:srgbClr val="98A522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C21E1794-0A07-7C47-BBCF-F9F83F2ECD86}"/>
              </a:ext>
            </a:extLst>
          </p:cNvPr>
          <p:cNvSpPr txBox="1"/>
          <p:nvPr/>
        </p:nvSpPr>
        <p:spPr>
          <a:xfrm>
            <a:off x="299358" y="2221812"/>
            <a:ext cx="5157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cy-GB">
                <a:latin typeface="Sofia Pro Light" pitchFamily="2" charset="77"/>
              </a:rPr>
              <a:t>Mae'r trên ar gyfartaledd yn pwyso 400 tunnell, sydd yr un fath â faint o eliffantod o Affrica?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686BD78C-C61E-2643-8CFC-E0E915EFAAA3}"/>
              </a:ext>
            </a:extLst>
          </p:cNvPr>
          <p:cNvSpPr txBox="1"/>
          <p:nvPr/>
        </p:nvSpPr>
        <p:spPr>
          <a:xfrm>
            <a:off x="299358" y="2782231"/>
            <a:ext cx="4263262" cy="1670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y-GB">
                <a:solidFill>
                  <a:srgbClr val="636363"/>
                </a:solidFill>
                <a:latin typeface="Sofia Pro Light" pitchFamily="2" charset="77"/>
              </a:rPr>
              <a:t>3</a:t>
            </a:r>
          </a:p>
          <a:p>
            <a:pPr marL="285750" indent="-2857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y-GB">
                <a:solidFill>
                  <a:srgbClr val="636363"/>
                </a:solidFill>
                <a:latin typeface="Sofia Pro Light" pitchFamily="2" charset="77"/>
              </a:rPr>
              <a:t>50</a:t>
            </a:r>
          </a:p>
          <a:p>
            <a:pPr marL="285750" indent="-2857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y-GB">
                <a:solidFill>
                  <a:srgbClr val="636363"/>
                </a:solidFill>
                <a:latin typeface="Sofia Pro Light" pitchFamily="2" charset="77"/>
              </a:rPr>
              <a:t>80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DB74EF13-39DF-6043-A577-DBE03AF28EDB}"/>
              </a:ext>
            </a:extLst>
          </p:cNvPr>
          <p:cNvSpPr txBox="1"/>
          <p:nvPr/>
        </p:nvSpPr>
        <p:spPr>
          <a:xfrm>
            <a:off x="259359" y="1409509"/>
            <a:ext cx="3891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Cwestiwn 13</a:t>
            </a:r>
          </a:p>
          <a:p>
            <a:endParaRPr lang="en-US" dirty="0"/>
          </a:p>
        </p:txBody>
      </p:sp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F36FF453-5BE3-7840-943A-E2CA3450A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014" y="274230"/>
            <a:ext cx="2611628" cy="7178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0BDFA408-0220-AF41-A6F7-9D6DA3605DAD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71405962-4F18-3041-BA62-5E124A35A43F}"/>
              </a:ext>
            </a:extLst>
          </p:cNvPr>
          <p:cNvSpPr/>
          <p:nvPr/>
        </p:nvSpPr>
        <p:spPr>
          <a:xfrm>
            <a:off x="178356" y="3989858"/>
            <a:ext cx="1127930" cy="555171"/>
          </a:xfrm>
          <a:prstGeom prst="ellipse">
            <a:avLst/>
          </a:prstGeom>
          <a:noFill/>
          <a:ln w="3175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54430536-E395-4146-B4FB-7A4E1DFB6D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3" t="15705" r="51914" b="14184"/>
          <a:stretch/>
        </p:blipFill>
        <p:spPr>
          <a:xfrm>
            <a:off x="4952915" y="1739702"/>
            <a:ext cx="3891727" cy="4808326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AE887AFC-E158-924D-8786-F8058C2BC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193" y="2019710"/>
            <a:ext cx="2679700" cy="2540000"/>
          </a:xfrm>
          <a:prstGeom prst="rect">
            <a:avLst/>
          </a:prstGeom>
        </p:spPr>
      </p:pic>
      <p:pic>
        <p:nvPicPr>
          <p:cNvPr id="15" name="Picture 14" descr="A picture containing windmill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40F11BE7-19E7-6E49-BE92-F391A8175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1543" y="4426386"/>
            <a:ext cx="4019896" cy="208213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835667F5-C4CE-7642-948B-EFA3A42AFE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0438" y="2596798"/>
            <a:ext cx="1246793" cy="13091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6130400F-F017-9943-A7BF-A25EC22D6D88}"/>
              </a:ext>
            </a:extLst>
          </p:cNvPr>
          <p:cNvSpPr txBox="1"/>
          <p:nvPr/>
        </p:nvSpPr>
        <p:spPr>
          <a:xfrm>
            <a:off x="5457231" y="6567779"/>
            <a:ext cx="3508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Ydych chi'n effro ac yn ddiogel?	</a:t>
            </a:r>
            <a:fld id="{3EE18605-7CEF-5042-ABD5-D604A63B75F1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15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62443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9EE54AC9-9942-E34A-90AF-77F42AA05421}"/>
              </a:ext>
            </a:extLst>
          </p:cNvPr>
          <p:cNvCxnSpPr/>
          <p:nvPr/>
        </p:nvCxnSpPr>
        <p:spPr>
          <a:xfrm>
            <a:off x="238856" y="6528276"/>
            <a:ext cx="8666287" cy="0"/>
          </a:xfrm>
          <a:prstGeom prst="line">
            <a:avLst/>
          </a:prstGeom>
          <a:ln w="1905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C7938497-4FD2-9D47-84CE-B4151C2C3BEB}"/>
              </a:ext>
            </a:extLst>
          </p:cNvPr>
          <p:cNvSpPr/>
          <p:nvPr/>
        </p:nvSpPr>
        <p:spPr>
          <a:xfrm>
            <a:off x="130629" y="130628"/>
            <a:ext cx="8871858" cy="1113457"/>
          </a:xfrm>
          <a:prstGeom prst="rect">
            <a:avLst/>
          </a:prstGeom>
          <a:solidFill>
            <a:srgbClr val="98A522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26C17DF5-FAC1-A24B-A359-45C6E33D558E}"/>
              </a:ext>
            </a:extLst>
          </p:cNvPr>
          <p:cNvSpPr txBox="1"/>
          <p:nvPr/>
        </p:nvSpPr>
        <p:spPr>
          <a:xfrm>
            <a:off x="299358" y="2221812"/>
            <a:ext cx="4693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cy-GB">
                <a:latin typeface="Sofia Pro Light" pitchFamily="2" charset="77"/>
              </a:rPr>
              <a:t>Ar ôl i drên fynd heibio ar groesfan wastad a yw'n ddiogel croesi ar unwaith?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01296064-035E-B346-8D1A-4D0071CA5872}"/>
              </a:ext>
            </a:extLst>
          </p:cNvPr>
          <p:cNvSpPr txBox="1"/>
          <p:nvPr/>
        </p:nvSpPr>
        <p:spPr>
          <a:xfrm>
            <a:off x="259359" y="1409509"/>
            <a:ext cx="3891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Cwestiwn 14</a:t>
            </a:r>
          </a:p>
          <a:p>
            <a:endParaRPr lang="en-US" dirty="0"/>
          </a:p>
        </p:txBody>
      </p:sp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B30E49E8-581E-7D44-A31B-B8124A1EB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014" y="274230"/>
            <a:ext cx="2611628" cy="7178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FFF7C916-2A14-9A4A-8646-9BBE7C6FDC32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pic>
        <p:nvPicPr>
          <p:cNvPr id="12" name="Picture 11" descr="A picture containing text, device, gaug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AC117FEC-EC73-F244-ACC5-3B1A18C15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786" y="3541946"/>
            <a:ext cx="2971800" cy="2451100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CBA47026-183A-924D-8E97-8D460E5E0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6742" y="3905090"/>
            <a:ext cx="4813300" cy="2933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5F0FA0B0-00FB-F244-8094-9E11441CC4FF}"/>
              </a:ext>
            </a:extLst>
          </p:cNvPr>
          <p:cNvSpPr txBox="1"/>
          <p:nvPr/>
        </p:nvSpPr>
        <p:spPr>
          <a:xfrm>
            <a:off x="363624" y="3218707"/>
            <a:ext cx="228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b="1">
                <a:solidFill>
                  <a:srgbClr val="E30613"/>
                </a:solidFill>
                <a:latin typeface="Sofia Pro Soft Bold" panose="020B0000000000000000" pitchFamily="34" charset="0"/>
              </a:rPr>
              <a:t>Anghywir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B728CF8E-9561-3046-9DD5-D876657E2FD0}"/>
              </a:ext>
            </a:extLst>
          </p:cNvPr>
          <p:cNvSpPr txBox="1"/>
          <p:nvPr/>
        </p:nvSpPr>
        <p:spPr>
          <a:xfrm>
            <a:off x="5457231" y="6567779"/>
            <a:ext cx="3508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Ydych chi'n effro ac yn ddiogel?	</a:t>
            </a:r>
            <a:fld id="{3EE18605-7CEF-5042-ABD5-D604A63B75F1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16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01346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E874F2C3-91CB-0742-939A-D59408648F8A}"/>
              </a:ext>
            </a:extLst>
          </p:cNvPr>
          <p:cNvSpPr/>
          <p:nvPr/>
        </p:nvSpPr>
        <p:spPr>
          <a:xfrm>
            <a:off x="136071" y="144361"/>
            <a:ext cx="8871858" cy="6569279"/>
          </a:xfrm>
          <a:prstGeom prst="rect">
            <a:avLst/>
          </a:prstGeom>
          <a:solidFill>
            <a:srgbClr val="98A522">
              <a:alpha val="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131C5C2F-9518-684A-929F-BB3A23EF3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014" y="274230"/>
            <a:ext cx="2611628" cy="7178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E2B1940A-7C9F-B14A-9690-763D6962F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0" y="2552636"/>
            <a:ext cx="6083300" cy="85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64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E874F2C3-91CB-0742-939A-D59408648F8A}"/>
              </a:ext>
            </a:extLst>
          </p:cNvPr>
          <p:cNvSpPr/>
          <p:nvPr/>
        </p:nvSpPr>
        <p:spPr>
          <a:xfrm>
            <a:off x="136071" y="144361"/>
            <a:ext cx="8871858" cy="6569279"/>
          </a:xfrm>
          <a:prstGeom prst="rect">
            <a:avLst/>
          </a:prstGeom>
          <a:solidFill>
            <a:srgbClr val="98A522">
              <a:alpha val="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131C5C2F-9518-684A-929F-BB3A23EF3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014" y="274230"/>
            <a:ext cx="2611628" cy="7178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B8029A37-0A4E-CA4A-BA49-3D3921217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2565400"/>
            <a:ext cx="60452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34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7F5B3FDE-4C4C-3F47-8D25-2CF7A2B9A6D9}"/>
              </a:ext>
            </a:extLst>
          </p:cNvPr>
          <p:cNvCxnSpPr/>
          <p:nvPr/>
        </p:nvCxnSpPr>
        <p:spPr>
          <a:xfrm>
            <a:off x="238856" y="6528276"/>
            <a:ext cx="8666287" cy="0"/>
          </a:xfrm>
          <a:prstGeom prst="line">
            <a:avLst/>
          </a:prstGeom>
          <a:ln w="1905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3239F1E1-CE16-2045-BE84-93C1136AE3DA}"/>
              </a:ext>
            </a:extLst>
          </p:cNvPr>
          <p:cNvSpPr/>
          <p:nvPr/>
        </p:nvSpPr>
        <p:spPr>
          <a:xfrm>
            <a:off x="130629" y="130628"/>
            <a:ext cx="8871858" cy="1113457"/>
          </a:xfrm>
          <a:prstGeom prst="rect">
            <a:avLst/>
          </a:prstGeom>
          <a:solidFill>
            <a:srgbClr val="98A522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screenshot of a video gam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4182B403-8EBA-5E4F-B8D1-7497CBFA5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014" y="274230"/>
            <a:ext cx="2611628" cy="71781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56C1C9A2-8732-F34F-99B2-4C1FFB2FF2E2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95520440-2ADF-EE49-97A7-B199BAA7A15B}"/>
              </a:ext>
            </a:extLst>
          </p:cNvPr>
          <p:cNvSpPr txBox="1"/>
          <p:nvPr/>
        </p:nvSpPr>
        <p:spPr>
          <a:xfrm>
            <a:off x="5457231" y="6567779"/>
            <a:ext cx="3508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Ydych chi'n effro ac yn ddiogel?	</a:t>
            </a:r>
            <a:fld id="{3EE18605-7CEF-5042-ABD5-D604A63B75F1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19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34CA1170-D7F5-134C-B405-F12B96DB3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299" y="1910897"/>
            <a:ext cx="6444343" cy="45601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D53EB253-B170-3D43-8E4A-88EBF4681792}"/>
              </a:ext>
            </a:extLst>
          </p:cNvPr>
          <p:cNvSpPr/>
          <p:nvPr/>
        </p:nvSpPr>
        <p:spPr>
          <a:xfrm>
            <a:off x="299359" y="2099717"/>
            <a:ext cx="3483970" cy="2483713"/>
          </a:xfrm>
          <a:prstGeom prst="rect">
            <a:avLst/>
          </a:prstGeom>
          <a:solidFill>
            <a:schemeClr val="bg1"/>
          </a:solidFill>
          <a:ln w="2540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4FD42B1A-2FFE-A34A-869F-67B6D0AC5FB8}"/>
              </a:ext>
            </a:extLst>
          </p:cNvPr>
          <p:cNvSpPr txBox="1"/>
          <p:nvPr/>
        </p:nvSpPr>
        <p:spPr>
          <a:xfrm>
            <a:off x="404644" y="2195387"/>
            <a:ext cx="33786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/>
            <a:r>
              <a:rPr lang="cy-GB" dirty="0">
                <a:solidFill>
                  <a:srgbClr val="636363"/>
                </a:solidFill>
                <a:latin typeface="Sofia Pro Soft Light" panose="020B0000000000000000" pitchFamily="34" charset="0"/>
              </a:rPr>
              <a:t>Rydych chi wedi cyrraedd y platfform, ac rydych chi'n gwybod bod disgwyl i'ch trên ddod yn fuan. Rydych chi wedi anghofio gwisgo'ch oriawr heddiw serch hynny. Sut allwch chi sicrhau mai'r trên nesaf yw'r un cywir i fynd arno?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CF720995-1035-3747-B676-43CEF1A5E679}"/>
              </a:ext>
            </a:extLst>
          </p:cNvPr>
          <p:cNvSpPr txBox="1"/>
          <p:nvPr/>
        </p:nvSpPr>
        <p:spPr>
          <a:xfrm>
            <a:off x="299358" y="1388137"/>
            <a:ext cx="3891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Yn yr orsaf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3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E874F2C3-91CB-0742-939A-D59408648F8A}"/>
              </a:ext>
            </a:extLst>
          </p:cNvPr>
          <p:cNvSpPr/>
          <p:nvPr/>
        </p:nvSpPr>
        <p:spPr>
          <a:xfrm>
            <a:off x="136071" y="144361"/>
            <a:ext cx="8871858" cy="6569279"/>
          </a:xfrm>
          <a:prstGeom prst="rect">
            <a:avLst/>
          </a:prstGeom>
          <a:solidFill>
            <a:srgbClr val="98A522">
              <a:alpha val="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131C5C2F-9518-684A-929F-BB3A23EF3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014" y="274230"/>
            <a:ext cx="2611628" cy="7178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616D5EA9-2934-6D42-9B93-28013FD9D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0" y="2568551"/>
            <a:ext cx="6083300" cy="85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25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7F5B3FDE-4C4C-3F47-8D25-2CF7A2B9A6D9}"/>
              </a:ext>
            </a:extLst>
          </p:cNvPr>
          <p:cNvCxnSpPr/>
          <p:nvPr/>
        </p:nvCxnSpPr>
        <p:spPr>
          <a:xfrm>
            <a:off x="238856" y="6528276"/>
            <a:ext cx="8666287" cy="0"/>
          </a:xfrm>
          <a:prstGeom prst="line">
            <a:avLst/>
          </a:prstGeom>
          <a:ln w="1905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3239F1E1-CE16-2045-BE84-93C1136AE3DA}"/>
              </a:ext>
            </a:extLst>
          </p:cNvPr>
          <p:cNvSpPr/>
          <p:nvPr/>
        </p:nvSpPr>
        <p:spPr>
          <a:xfrm>
            <a:off x="130629" y="130628"/>
            <a:ext cx="8871858" cy="1113457"/>
          </a:xfrm>
          <a:prstGeom prst="rect">
            <a:avLst/>
          </a:prstGeom>
          <a:solidFill>
            <a:srgbClr val="98A522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screenshot of a video gam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4182B403-8EBA-5E4F-B8D1-7497CBFA5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014" y="274230"/>
            <a:ext cx="2611628" cy="71781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56C1C9A2-8732-F34F-99B2-4C1FFB2FF2E2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95520440-2ADF-EE49-97A7-B199BAA7A15B}"/>
              </a:ext>
            </a:extLst>
          </p:cNvPr>
          <p:cNvSpPr txBox="1"/>
          <p:nvPr/>
        </p:nvSpPr>
        <p:spPr>
          <a:xfrm>
            <a:off x="5457231" y="6567779"/>
            <a:ext cx="3508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Ydych chi'n effro ac yn ddiogel?	</a:t>
            </a:r>
            <a:fld id="{A56725E0-A1B3-434C-BFDA-25D161EAE882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20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34CA1170-D7F5-134C-B405-F12B96DB3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299" y="1910897"/>
            <a:ext cx="6444343" cy="45601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D53EB253-B170-3D43-8E4A-88EBF4681792}"/>
              </a:ext>
            </a:extLst>
          </p:cNvPr>
          <p:cNvSpPr/>
          <p:nvPr/>
        </p:nvSpPr>
        <p:spPr>
          <a:xfrm>
            <a:off x="299358" y="2099718"/>
            <a:ext cx="3666852" cy="1688512"/>
          </a:xfrm>
          <a:prstGeom prst="rect">
            <a:avLst/>
          </a:prstGeom>
          <a:solidFill>
            <a:schemeClr val="bg1"/>
          </a:solidFill>
          <a:ln w="2540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4FD42B1A-2FFE-A34A-869F-67B6D0AC5FB8}"/>
              </a:ext>
            </a:extLst>
          </p:cNvPr>
          <p:cNvSpPr txBox="1"/>
          <p:nvPr/>
        </p:nvSpPr>
        <p:spPr>
          <a:xfrm>
            <a:off x="404645" y="2195387"/>
            <a:ext cx="347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/>
            <a:r>
              <a:rPr lang="cy-GB">
                <a:solidFill>
                  <a:srgbClr val="636363"/>
                </a:solidFill>
                <a:latin typeface="Sofia Pro Soft Light" panose="020B0000000000000000" pitchFamily="34" charset="0"/>
              </a:rPr>
              <a:t>Mae wedi bod yn fore prysur ac rydych chi wedi bod ar frys i gyrraedd yr orsaf, ond nid ydych chi wedi prynu tocyn eto. Beth ddylech chi ei wneud?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CF720995-1035-3747-B676-43CEF1A5E679}"/>
              </a:ext>
            </a:extLst>
          </p:cNvPr>
          <p:cNvSpPr txBox="1"/>
          <p:nvPr/>
        </p:nvSpPr>
        <p:spPr>
          <a:xfrm>
            <a:off x="299358" y="1388137"/>
            <a:ext cx="3891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Yn yr orsaf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713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7F5B3FDE-4C4C-3F47-8D25-2CF7A2B9A6D9}"/>
              </a:ext>
            </a:extLst>
          </p:cNvPr>
          <p:cNvCxnSpPr/>
          <p:nvPr/>
        </p:nvCxnSpPr>
        <p:spPr>
          <a:xfrm>
            <a:off x="238856" y="6528276"/>
            <a:ext cx="8666287" cy="0"/>
          </a:xfrm>
          <a:prstGeom prst="line">
            <a:avLst/>
          </a:prstGeom>
          <a:ln w="1905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3239F1E1-CE16-2045-BE84-93C1136AE3DA}"/>
              </a:ext>
            </a:extLst>
          </p:cNvPr>
          <p:cNvSpPr/>
          <p:nvPr/>
        </p:nvSpPr>
        <p:spPr>
          <a:xfrm>
            <a:off x="130629" y="130628"/>
            <a:ext cx="8871858" cy="1113457"/>
          </a:xfrm>
          <a:prstGeom prst="rect">
            <a:avLst/>
          </a:prstGeom>
          <a:solidFill>
            <a:srgbClr val="98A522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screenshot of a video gam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4182B403-8EBA-5E4F-B8D1-7497CBFA5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014" y="274230"/>
            <a:ext cx="2611628" cy="71781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56C1C9A2-8732-F34F-99B2-4C1FFB2FF2E2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95520440-2ADF-EE49-97A7-B199BAA7A15B}"/>
              </a:ext>
            </a:extLst>
          </p:cNvPr>
          <p:cNvSpPr txBox="1"/>
          <p:nvPr/>
        </p:nvSpPr>
        <p:spPr>
          <a:xfrm>
            <a:off x="5457231" y="6567779"/>
            <a:ext cx="3508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Ydych chi'n effro ac yn ddiogel?	</a:t>
            </a:r>
            <a:fld id="{8D764F7E-2571-6B4D-9CAC-61B12D748625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21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34CA1170-D7F5-134C-B405-F12B96DB3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299" y="1910897"/>
            <a:ext cx="6444343" cy="45601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D53EB253-B170-3D43-8E4A-88EBF4681792}"/>
              </a:ext>
            </a:extLst>
          </p:cNvPr>
          <p:cNvSpPr/>
          <p:nvPr/>
        </p:nvSpPr>
        <p:spPr>
          <a:xfrm>
            <a:off x="299358" y="2099718"/>
            <a:ext cx="4076699" cy="1688512"/>
          </a:xfrm>
          <a:prstGeom prst="rect">
            <a:avLst/>
          </a:prstGeom>
          <a:solidFill>
            <a:schemeClr val="bg1"/>
          </a:solidFill>
          <a:ln w="2540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4FD42B1A-2FFE-A34A-869F-67B6D0AC5FB8}"/>
              </a:ext>
            </a:extLst>
          </p:cNvPr>
          <p:cNvSpPr txBox="1"/>
          <p:nvPr/>
        </p:nvSpPr>
        <p:spPr>
          <a:xfrm>
            <a:off x="404644" y="2195387"/>
            <a:ext cx="37864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/>
            <a:r>
              <a:rPr lang="cy-GB">
                <a:solidFill>
                  <a:srgbClr val="636363"/>
                </a:solidFill>
                <a:latin typeface="Sofia Pro Soft Light" panose="020B0000000000000000" pitchFamily="34" charset="0"/>
              </a:rPr>
              <a:t>Cafwyd cyhoeddiad y bydd gwasanaeth sydd ddim yn aros yn pasio'r platfform yn fuan. A oes unrhyw beth ar goll o'r platfform a allai eich cadw'n ddiogel?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CF720995-1035-3747-B676-43CEF1A5E679}"/>
              </a:ext>
            </a:extLst>
          </p:cNvPr>
          <p:cNvSpPr txBox="1"/>
          <p:nvPr/>
        </p:nvSpPr>
        <p:spPr>
          <a:xfrm>
            <a:off x="299358" y="1388137"/>
            <a:ext cx="3891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Yn yr orsaf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06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7F5B3FDE-4C4C-3F47-8D25-2CF7A2B9A6D9}"/>
              </a:ext>
            </a:extLst>
          </p:cNvPr>
          <p:cNvCxnSpPr/>
          <p:nvPr/>
        </p:nvCxnSpPr>
        <p:spPr>
          <a:xfrm>
            <a:off x="238856" y="6528276"/>
            <a:ext cx="8666287" cy="0"/>
          </a:xfrm>
          <a:prstGeom prst="line">
            <a:avLst/>
          </a:prstGeom>
          <a:ln w="1905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3239F1E1-CE16-2045-BE84-93C1136AE3DA}"/>
              </a:ext>
            </a:extLst>
          </p:cNvPr>
          <p:cNvSpPr/>
          <p:nvPr/>
        </p:nvSpPr>
        <p:spPr>
          <a:xfrm>
            <a:off x="130629" y="130628"/>
            <a:ext cx="8871858" cy="1113457"/>
          </a:xfrm>
          <a:prstGeom prst="rect">
            <a:avLst/>
          </a:prstGeom>
          <a:solidFill>
            <a:srgbClr val="98A522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screenshot of a video gam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4182B403-8EBA-5E4F-B8D1-7497CBFA5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014" y="274230"/>
            <a:ext cx="2611628" cy="71781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56C1C9A2-8732-F34F-99B2-4C1FFB2FF2E2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95520440-2ADF-EE49-97A7-B199BAA7A15B}"/>
              </a:ext>
            </a:extLst>
          </p:cNvPr>
          <p:cNvSpPr txBox="1"/>
          <p:nvPr/>
        </p:nvSpPr>
        <p:spPr>
          <a:xfrm>
            <a:off x="5457231" y="6567779"/>
            <a:ext cx="3508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Ydych chi'n effro ac yn ddiogel?	</a:t>
            </a:r>
            <a:fld id="{34C4676E-358F-F44E-A4B5-EF9048511D1F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22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34CA1170-D7F5-134C-B405-F12B96DB3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299" y="1910897"/>
            <a:ext cx="6444343" cy="45601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D53EB253-B170-3D43-8E4A-88EBF4681792}"/>
              </a:ext>
            </a:extLst>
          </p:cNvPr>
          <p:cNvSpPr/>
          <p:nvPr/>
        </p:nvSpPr>
        <p:spPr>
          <a:xfrm>
            <a:off x="299358" y="2099718"/>
            <a:ext cx="3579703" cy="1405481"/>
          </a:xfrm>
          <a:prstGeom prst="rect">
            <a:avLst/>
          </a:prstGeom>
          <a:solidFill>
            <a:schemeClr val="bg1"/>
          </a:solidFill>
          <a:ln w="2540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4FD42B1A-2FFE-A34A-869F-67B6D0AC5FB8}"/>
              </a:ext>
            </a:extLst>
          </p:cNvPr>
          <p:cNvSpPr txBox="1"/>
          <p:nvPr/>
        </p:nvSpPr>
        <p:spPr>
          <a:xfrm>
            <a:off x="404645" y="2195387"/>
            <a:ext cx="3369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/>
            <a:r>
              <a:rPr lang="cy-GB">
                <a:solidFill>
                  <a:srgbClr val="636363"/>
                </a:solidFill>
                <a:latin typeface="Sofia Pro Soft Light" panose="020B0000000000000000" pitchFamily="34" charset="0"/>
              </a:rPr>
              <a:t>Rydych chi'n gweld cyd-deithiwr yn gollwng rhywbeth ar y lein. Pam na ddylai geisio ei gael yn ôl?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CF720995-1035-3747-B676-43CEF1A5E679}"/>
              </a:ext>
            </a:extLst>
          </p:cNvPr>
          <p:cNvSpPr txBox="1"/>
          <p:nvPr/>
        </p:nvSpPr>
        <p:spPr>
          <a:xfrm>
            <a:off x="299358" y="1388137"/>
            <a:ext cx="3891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Yn yr orsaf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342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7F5B3FDE-4C4C-3F47-8D25-2CF7A2B9A6D9}"/>
              </a:ext>
            </a:extLst>
          </p:cNvPr>
          <p:cNvCxnSpPr/>
          <p:nvPr/>
        </p:nvCxnSpPr>
        <p:spPr>
          <a:xfrm>
            <a:off x="238856" y="6528276"/>
            <a:ext cx="8666287" cy="0"/>
          </a:xfrm>
          <a:prstGeom prst="line">
            <a:avLst/>
          </a:prstGeom>
          <a:ln w="1905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3239F1E1-CE16-2045-BE84-93C1136AE3DA}"/>
              </a:ext>
            </a:extLst>
          </p:cNvPr>
          <p:cNvSpPr/>
          <p:nvPr/>
        </p:nvSpPr>
        <p:spPr>
          <a:xfrm>
            <a:off x="130629" y="130628"/>
            <a:ext cx="8871858" cy="1113457"/>
          </a:xfrm>
          <a:prstGeom prst="rect">
            <a:avLst/>
          </a:prstGeom>
          <a:solidFill>
            <a:srgbClr val="98A522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screenshot of a video gam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4182B403-8EBA-5E4F-B8D1-7497CBFA5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014" y="274230"/>
            <a:ext cx="2611628" cy="71781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56C1C9A2-8732-F34F-99B2-4C1FFB2FF2E2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95520440-2ADF-EE49-97A7-B199BAA7A15B}"/>
              </a:ext>
            </a:extLst>
          </p:cNvPr>
          <p:cNvSpPr txBox="1"/>
          <p:nvPr/>
        </p:nvSpPr>
        <p:spPr>
          <a:xfrm>
            <a:off x="5457231" y="6567779"/>
            <a:ext cx="3508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Ydych chi'n effro ac yn ddiogel?	</a:t>
            </a:r>
            <a:fld id="{B57CA8D8-89D7-9147-9234-032E1BE84644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23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34CA1170-D7F5-134C-B405-F12B96DB3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299" y="1910897"/>
            <a:ext cx="6444343" cy="45601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D53EB253-B170-3D43-8E4A-88EBF4681792}"/>
              </a:ext>
            </a:extLst>
          </p:cNvPr>
          <p:cNvSpPr/>
          <p:nvPr/>
        </p:nvSpPr>
        <p:spPr>
          <a:xfrm>
            <a:off x="299358" y="2099718"/>
            <a:ext cx="3579703" cy="1710279"/>
          </a:xfrm>
          <a:prstGeom prst="rect">
            <a:avLst/>
          </a:prstGeom>
          <a:solidFill>
            <a:schemeClr val="bg1"/>
          </a:solidFill>
          <a:ln w="2540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4FD42B1A-2FFE-A34A-869F-67B6D0AC5FB8}"/>
              </a:ext>
            </a:extLst>
          </p:cNvPr>
          <p:cNvSpPr txBox="1"/>
          <p:nvPr/>
        </p:nvSpPr>
        <p:spPr>
          <a:xfrm>
            <a:off x="404645" y="2195387"/>
            <a:ext cx="3369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/>
            <a:r>
              <a:rPr lang="cy-GB">
                <a:solidFill>
                  <a:srgbClr val="636363"/>
                </a:solidFill>
                <a:latin typeface="Sofia Pro Soft Light" panose="020B0000000000000000" pitchFamily="34" charset="0"/>
              </a:rPr>
              <a:t>Nid oes unrhyw sgriniau gadael yn eich gorsaf. Beth arall all eich helpu i aros yn Effro pan fydd y trên nesaf yn cyrraedd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CF720995-1035-3747-B676-43CEF1A5E679}"/>
              </a:ext>
            </a:extLst>
          </p:cNvPr>
          <p:cNvSpPr txBox="1"/>
          <p:nvPr/>
        </p:nvSpPr>
        <p:spPr>
          <a:xfrm>
            <a:off x="299358" y="1388137"/>
            <a:ext cx="3891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Yn yr orsaf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42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7F5B3FDE-4C4C-3F47-8D25-2CF7A2B9A6D9}"/>
              </a:ext>
            </a:extLst>
          </p:cNvPr>
          <p:cNvCxnSpPr/>
          <p:nvPr/>
        </p:nvCxnSpPr>
        <p:spPr>
          <a:xfrm>
            <a:off x="238856" y="6528276"/>
            <a:ext cx="8666287" cy="0"/>
          </a:xfrm>
          <a:prstGeom prst="line">
            <a:avLst/>
          </a:prstGeom>
          <a:ln w="1905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3239F1E1-CE16-2045-BE84-93C1136AE3DA}"/>
              </a:ext>
            </a:extLst>
          </p:cNvPr>
          <p:cNvSpPr/>
          <p:nvPr/>
        </p:nvSpPr>
        <p:spPr>
          <a:xfrm>
            <a:off x="130629" y="130628"/>
            <a:ext cx="8871858" cy="1113457"/>
          </a:xfrm>
          <a:prstGeom prst="rect">
            <a:avLst/>
          </a:prstGeom>
          <a:solidFill>
            <a:srgbClr val="98A522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screenshot of a video gam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4182B403-8EBA-5E4F-B8D1-7497CBFA5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014" y="274230"/>
            <a:ext cx="2611628" cy="71781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56C1C9A2-8732-F34F-99B2-4C1FFB2FF2E2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95520440-2ADF-EE49-97A7-B199BAA7A15B}"/>
              </a:ext>
            </a:extLst>
          </p:cNvPr>
          <p:cNvSpPr txBox="1"/>
          <p:nvPr/>
        </p:nvSpPr>
        <p:spPr>
          <a:xfrm>
            <a:off x="5457231" y="6567779"/>
            <a:ext cx="3508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Ydych chi'n effro ac yn ddiogel?	</a:t>
            </a:r>
            <a:fld id="{3A229133-FFBE-8342-BF99-878A8168B8F8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24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34CA1170-D7F5-134C-B405-F12B96DB3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299" y="1910897"/>
            <a:ext cx="6444343" cy="45601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D53EB253-B170-3D43-8E4A-88EBF4681792}"/>
              </a:ext>
            </a:extLst>
          </p:cNvPr>
          <p:cNvSpPr/>
          <p:nvPr/>
        </p:nvSpPr>
        <p:spPr>
          <a:xfrm>
            <a:off x="299358" y="2099718"/>
            <a:ext cx="3678282" cy="1710279"/>
          </a:xfrm>
          <a:prstGeom prst="rect">
            <a:avLst/>
          </a:prstGeom>
          <a:solidFill>
            <a:schemeClr val="bg1"/>
          </a:solidFill>
          <a:ln w="2540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4FD42B1A-2FFE-A34A-869F-67B6D0AC5FB8}"/>
              </a:ext>
            </a:extLst>
          </p:cNvPr>
          <p:cNvSpPr txBox="1"/>
          <p:nvPr/>
        </p:nvSpPr>
        <p:spPr>
          <a:xfrm>
            <a:off x="404645" y="2195387"/>
            <a:ext cx="347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/>
            <a:r>
              <a:rPr lang="cy-GB" dirty="0">
                <a:solidFill>
                  <a:srgbClr val="636363"/>
                </a:solidFill>
                <a:latin typeface="Sofia Pro Soft Light" panose="020B0000000000000000" pitchFamily="34" charset="0"/>
              </a:rPr>
              <a:t>Weithiau bydd pobl yn anghofio sut i Aros yn Effro yn yr orsaf reilffordd. A allwch chi greu dau boster ar wal yr orsaf hon i'w helpu i gadw'n ddiogel?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CF720995-1035-3747-B676-43CEF1A5E679}"/>
              </a:ext>
            </a:extLst>
          </p:cNvPr>
          <p:cNvSpPr txBox="1"/>
          <p:nvPr/>
        </p:nvSpPr>
        <p:spPr>
          <a:xfrm>
            <a:off x="299358" y="1388137"/>
            <a:ext cx="3891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Yn yr orsaf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939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E874F2C3-91CB-0742-939A-D59408648F8A}"/>
              </a:ext>
            </a:extLst>
          </p:cNvPr>
          <p:cNvSpPr/>
          <p:nvPr/>
        </p:nvSpPr>
        <p:spPr>
          <a:xfrm>
            <a:off x="136071" y="144361"/>
            <a:ext cx="8871858" cy="6569279"/>
          </a:xfrm>
          <a:prstGeom prst="rect">
            <a:avLst/>
          </a:prstGeom>
          <a:solidFill>
            <a:srgbClr val="98A522">
              <a:alpha val="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131C5C2F-9518-684A-929F-BB3A23EF3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014" y="274230"/>
            <a:ext cx="2611628" cy="717816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62A705B2-BA37-E54C-9980-D08EBB8F50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76" t="42031" r="-4619" b="14954"/>
          <a:stretch/>
        </p:blipFill>
        <p:spPr>
          <a:xfrm>
            <a:off x="6531057" y="3763610"/>
            <a:ext cx="4398897" cy="2950029"/>
          </a:xfrm>
          <a:prstGeom prst="rect">
            <a:avLst/>
          </a:prstGeom>
        </p:spPr>
      </p:pic>
      <p:pic>
        <p:nvPicPr>
          <p:cNvPr id="18" name="Picture 17" descr="Graphical user interfac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EB6C83B6-2586-4043-BA4E-B906AA6F6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428" y="2304351"/>
            <a:ext cx="2679700" cy="254000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F3C50DBA-409D-5C44-85E3-FD9BEE20A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6857" y="4398853"/>
            <a:ext cx="1246793" cy="1309133"/>
          </a:xfrm>
          <a:prstGeom prst="rect">
            <a:avLst/>
          </a:prstGeom>
        </p:spPr>
      </p:pic>
      <p:pic>
        <p:nvPicPr>
          <p:cNvPr id="5" name="Picture 4" descr="A picture containing text, toy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D8E59E38-2534-424E-A66E-D55A6A792D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4264" y="5247915"/>
            <a:ext cx="2461936" cy="1756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78F5578C-3ECE-4C46-82D4-878F272785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0" y="2125303"/>
            <a:ext cx="6083300" cy="17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32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7F5B3FDE-4C4C-3F47-8D25-2CF7A2B9A6D9}"/>
              </a:ext>
            </a:extLst>
          </p:cNvPr>
          <p:cNvCxnSpPr/>
          <p:nvPr/>
        </p:nvCxnSpPr>
        <p:spPr>
          <a:xfrm>
            <a:off x="238856" y="6528276"/>
            <a:ext cx="8666287" cy="0"/>
          </a:xfrm>
          <a:prstGeom prst="line">
            <a:avLst/>
          </a:prstGeom>
          <a:ln w="1905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3239F1E1-CE16-2045-BE84-93C1136AE3DA}"/>
              </a:ext>
            </a:extLst>
          </p:cNvPr>
          <p:cNvSpPr/>
          <p:nvPr/>
        </p:nvSpPr>
        <p:spPr>
          <a:xfrm>
            <a:off x="130629" y="130628"/>
            <a:ext cx="8871858" cy="1113457"/>
          </a:xfrm>
          <a:prstGeom prst="rect">
            <a:avLst/>
          </a:prstGeom>
          <a:solidFill>
            <a:srgbClr val="98A522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screenshot of a video gam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4182B403-8EBA-5E4F-B8D1-7497CBFA5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014" y="274230"/>
            <a:ext cx="2611628" cy="71781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56C1C9A2-8732-F34F-99B2-4C1FFB2FF2E2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95520440-2ADF-EE49-97A7-B199BAA7A15B}"/>
              </a:ext>
            </a:extLst>
          </p:cNvPr>
          <p:cNvSpPr txBox="1"/>
          <p:nvPr/>
        </p:nvSpPr>
        <p:spPr>
          <a:xfrm>
            <a:off x="5457231" y="6567779"/>
            <a:ext cx="3508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Ydych chi'n effro ac yn ddiogel?	</a:t>
            </a:r>
            <a:fld id="{D91646D6-C623-144B-A506-D52C316FA85A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26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3AA07D31-B366-3649-BAF7-406E25A91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0" y="1892246"/>
            <a:ext cx="6444343" cy="45601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D53EB253-B170-3D43-8E4A-88EBF4681792}"/>
              </a:ext>
            </a:extLst>
          </p:cNvPr>
          <p:cNvSpPr/>
          <p:nvPr/>
        </p:nvSpPr>
        <p:spPr>
          <a:xfrm>
            <a:off x="299359" y="2099719"/>
            <a:ext cx="3369128" cy="1405482"/>
          </a:xfrm>
          <a:prstGeom prst="rect">
            <a:avLst/>
          </a:prstGeom>
          <a:solidFill>
            <a:schemeClr val="bg1"/>
          </a:solidFill>
          <a:ln w="2540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CF720995-1035-3747-B676-43CEF1A5E679}"/>
              </a:ext>
            </a:extLst>
          </p:cNvPr>
          <p:cNvSpPr txBox="1"/>
          <p:nvPr/>
        </p:nvSpPr>
        <p:spPr>
          <a:xfrm>
            <a:off x="299358" y="1388137"/>
            <a:ext cx="3891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Ar y groesfan wastad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4FD42B1A-2FFE-A34A-869F-67B6D0AC5FB8}"/>
              </a:ext>
            </a:extLst>
          </p:cNvPr>
          <p:cNvSpPr txBox="1"/>
          <p:nvPr/>
        </p:nvSpPr>
        <p:spPr>
          <a:xfrm>
            <a:off x="404645" y="2195387"/>
            <a:ext cx="3133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/>
            <a:r>
              <a:rPr lang="cy-GB">
                <a:solidFill>
                  <a:srgbClr val="636363"/>
                </a:solidFill>
                <a:latin typeface="Sofia Pro Soft Light" panose="020B0000000000000000" pitchFamily="34" charset="0"/>
              </a:rPr>
              <a:t>A allwch chi ychwanegu rhywbeth sy'n cadw ceir, cerddwyr a theithwyr eraill ar wahân i'r trên?</a:t>
            </a:r>
          </a:p>
        </p:txBody>
      </p:sp>
    </p:spTree>
    <p:extLst>
      <p:ext uri="{BB962C8B-B14F-4D97-AF65-F5344CB8AC3E}">
        <p14:creationId xmlns:p14="http://schemas.microsoft.com/office/powerpoint/2010/main" val="917508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7F5B3FDE-4C4C-3F47-8D25-2CF7A2B9A6D9}"/>
              </a:ext>
            </a:extLst>
          </p:cNvPr>
          <p:cNvCxnSpPr/>
          <p:nvPr/>
        </p:nvCxnSpPr>
        <p:spPr>
          <a:xfrm>
            <a:off x="238856" y="6528276"/>
            <a:ext cx="8666287" cy="0"/>
          </a:xfrm>
          <a:prstGeom prst="line">
            <a:avLst/>
          </a:prstGeom>
          <a:ln w="1905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3239F1E1-CE16-2045-BE84-93C1136AE3DA}"/>
              </a:ext>
            </a:extLst>
          </p:cNvPr>
          <p:cNvSpPr/>
          <p:nvPr/>
        </p:nvSpPr>
        <p:spPr>
          <a:xfrm>
            <a:off x="130629" y="130628"/>
            <a:ext cx="8871858" cy="1113457"/>
          </a:xfrm>
          <a:prstGeom prst="rect">
            <a:avLst/>
          </a:prstGeom>
          <a:solidFill>
            <a:srgbClr val="98A522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screenshot of a video gam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4182B403-8EBA-5E4F-B8D1-7497CBFA5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014" y="274230"/>
            <a:ext cx="2611628" cy="71781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56C1C9A2-8732-F34F-99B2-4C1FFB2FF2E2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95520440-2ADF-EE49-97A7-B199BAA7A15B}"/>
              </a:ext>
            </a:extLst>
          </p:cNvPr>
          <p:cNvSpPr txBox="1"/>
          <p:nvPr/>
        </p:nvSpPr>
        <p:spPr>
          <a:xfrm>
            <a:off x="5457231" y="6567779"/>
            <a:ext cx="3508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Ydych chi'n effro ac yn ddiogel?	</a:t>
            </a:r>
            <a:fld id="{06630D01-D628-944D-B2BA-1BB3679F37CE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27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3AA07D31-B366-3649-BAF7-406E25A91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0" y="1892246"/>
            <a:ext cx="6444343" cy="45601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D53EB253-B170-3D43-8E4A-88EBF4681792}"/>
              </a:ext>
            </a:extLst>
          </p:cNvPr>
          <p:cNvSpPr/>
          <p:nvPr/>
        </p:nvSpPr>
        <p:spPr>
          <a:xfrm>
            <a:off x="299358" y="2099719"/>
            <a:ext cx="3346812" cy="882964"/>
          </a:xfrm>
          <a:prstGeom prst="rect">
            <a:avLst/>
          </a:prstGeom>
          <a:solidFill>
            <a:schemeClr val="bg1"/>
          </a:solidFill>
          <a:ln w="2540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CF720995-1035-3747-B676-43CEF1A5E679}"/>
              </a:ext>
            </a:extLst>
          </p:cNvPr>
          <p:cNvSpPr txBox="1"/>
          <p:nvPr/>
        </p:nvSpPr>
        <p:spPr>
          <a:xfrm>
            <a:off x="299358" y="1388137"/>
            <a:ext cx="3891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 dirty="0">
                <a:latin typeface="Sofia Pro Soft Medium" panose="020B0000000000000000" pitchFamily="34" charset="0"/>
              </a:rPr>
              <a:t>Ar y groesfan wastad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4FD42B1A-2FFE-A34A-869F-67B6D0AC5FB8}"/>
              </a:ext>
            </a:extLst>
          </p:cNvPr>
          <p:cNvSpPr txBox="1"/>
          <p:nvPr/>
        </p:nvSpPr>
        <p:spPr>
          <a:xfrm>
            <a:off x="404644" y="2195387"/>
            <a:ext cx="3138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/>
            <a:r>
              <a:rPr lang="cy-GB" dirty="0">
                <a:solidFill>
                  <a:srgbClr val="636363"/>
                </a:solidFill>
                <a:latin typeface="Sofia Pro Soft Light" panose="020B0000000000000000" pitchFamily="34" charset="0"/>
              </a:rPr>
              <a:t>Beth sy'n helpu i'n rhybuddio bod trên ar ei ffordd?</a:t>
            </a:r>
          </a:p>
        </p:txBody>
      </p:sp>
    </p:spTree>
    <p:extLst>
      <p:ext uri="{BB962C8B-B14F-4D97-AF65-F5344CB8AC3E}">
        <p14:creationId xmlns:p14="http://schemas.microsoft.com/office/powerpoint/2010/main" val="3590784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7F5B3FDE-4C4C-3F47-8D25-2CF7A2B9A6D9}"/>
              </a:ext>
            </a:extLst>
          </p:cNvPr>
          <p:cNvCxnSpPr/>
          <p:nvPr/>
        </p:nvCxnSpPr>
        <p:spPr>
          <a:xfrm>
            <a:off x="238856" y="6528276"/>
            <a:ext cx="8666287" cy="0"/>
          </a:xfrm>
          <a:prstGeom prst="line">
            <a:avLst/>
          </a:prstGeom>
          <a:ln w="1905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3239F1E1-CE16-2045-BE84-93C1136AE3DA}"/>
              </a:ext>
            </a:extLst>
          </p:cNvPr>
          <p:cNvSpPr/>
          <p:nvPr/>
        </p:nvSpPr>
        <p:spPr>
          <a:xfrm>
            <a:off x="130629" y="130628"/>
            <a:ext cx="8871858" cy="1113457"/>
          </a:xfrm>
          <a:prstGeom prst="rect">
            <a:avLst/>
          </a:prstGeom>
          <a:solidFill>
            <a:srgbClr val="98A522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screenshot of a video gam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4182B403-8EBA-5E4F-B8D1-7497CBFA5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014" y="274230"/>
            <a:ext cx="2611628" cy="71781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56C1C9A2-8732-F34F-99B2-4C1FFB2FF2E2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95520440-2ADF-EE49-97A7-B199BAA7A15B}"/>
              </a:ext>
            </a:extLst>
          </p:cNvPr>
          <p:cNvSpPr txBox="1"/>
          <p:nvPr/>
        </p:nvSpPr>
        <p:spPr>
          <a:xfrm>
            <a:off x="5457231" y="6567779"/>
            <a:ext cx="3508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Ydych chi'n effro ac yn ddiogel?	</a:t>
            </a:r>
            <a:fld id="{B7ED34F3-2499-0F42-8260-CFFE5F366FEB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28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3AA07D31-B366-3649-BAF7-406E25A91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0" y="1892246"/>
            <a:ext cx="6444343" cy="45601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D53EB253-B170-3D43-8E4A-88EBF4681792}"/>
              </a:ext>
            </a:extLst>
          </p:cNvPr>
          <p:cNvSpPr/>
          <p:nvPr/>
        </p:nvSpPr>
        <p:spPr>
          <a:xfrm>
            <a:off x="299358" y="2099718"/>
            <a:ext cx="3506831" cy="1165941"/>
          </a:xfrm>
          <a:prstGeom prst="rect">
            <a:avLst/>
          </a:prstGeom>
          <a:solidFill>
            <a:schemeClr val="bg1"/>
          </a:solidFill>
          <a:ln w="2540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CF720995-1035-3747-B676-43CEF1A5E679}"/>
              </a:ext>
            </a:extLst>
          </p:cNvPr>
          <p:cNvSpPr txBox="1"/>
          <p:nvPr/>
        </p:nvSpPr>
        <p:spPr>
          <a:xfrm>
            <a:off x="299358" y="1388137"/>
            <a:ext cx="3891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Ar y groesfan wastad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4FD42B1A-2FFE-A34A-869F-67B6D0AC5FB8}"/>
              </a:ext>
            </a:extLst>
          </p:cNvPr>
          <p:cNvSpPr txBox="1"/>
          <p:nvPr/>
        </p:nvSpPr>
        <p:spPr>
          <a:xfrm>
            <a:off x="404644" y="2195387"/>
            <a:ext cx="3298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/>
            <a:r>
              <a:rPr lang="cy-GB" dirty="0">
                <a:solidFill>
                  <a:srgbClr val="636363"/>
                </a:solidFill>
                <a:latin typeface="Sofia Pro Soft Light" panose="020B0000000000000000" pitchFamily="34" charset="0"/>
              </a:rPr>
              <a:t>Allwch chi dynnu llun cerddwr gan ddefnyddio ei sgiliau Effro ar y groesfan wastad?</a:t>
            </a:r>
          </a:p>
        </p:txBody>
      </p:sp>
    </p:spTree>
    <p:extLst>
      <p:ext uri="{BB962C8B-B14F-4D97-AF65-F5344CB8AC3E}">
        <p14:creationId xmlns:p14="http://schemas.microsoft.com/office/powerpoint/2010/main" val="2036702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7F5B3FDE-4C4C-3F47-8D25-2CF7A2B9A6D9}"/>
              </a:ext>
            </a:extLst>
          </p:cNvPr>
          <p:cNvCxnSpPr/>
          <p:nvPr/>
        </p:nvCxnSpPr>
        <p:spPr>
          <a:xfrm>
            <a:off x="238856" y="6528276"/>
            <a:ext cx="8666287" cy="0"/>
          </a:xfrm>
          <a:prstGeom prst="line">
            <a:avLst/>
          </a:prstGeom>
          <a:ln w="1905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3239F1E1-CE16-2045-BE84-93C1136AE3DA}"/>
              </a:ext>
            </a:extLst>
          </p:cNvPr>
          <p:cNvSpPr/>
          <p:nvPr/>
        </p:nvSpPr>
        <p:spPr>
          <a:xfrm>
            <a:off x="130629" y="130628"/>
            <a:ext cx="8871858" cy="1113457"/>
          </a:xfrm>
          <a:prstGeom prst="rect">
            <a:avLst/>
          </a:prstGeom>
          <a:solidFill>
            <a:srgbClr val="98A522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screenshot of a video gam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4182B403-8EBA-5E4F-B8D1-7497CBFA5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014" y="274230"/>
            <a:ext cx="2611628" cy="71781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56C1C9A2-8732-F34F-99B2-4C1FFB2FF2E2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95520440-2ADF-EE49-97A7-B199BAA7A15B}"/>
              </a:ext>
            </a:extLst>
          </p:cNvPr>
          <p:cNvSpPr txBox="1"/>
          <p:nvPr/>
        </p:nvSpPr>
        <p:spPr>
          <a:xfrm>
            <a:off x="5457231" y="6567779"/>
            <a:ext cx="3508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Ydych chi'n effro ac yn ddiogel?	</a:t>
            </a:r>
            <a:fld id="{552D813B-5888-F343-A3BC-0EC0522161BB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29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3AA07D31-B366-3649-BAF7-406E25A91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0" y="1892246"/>
            <a:ext cx="6444343" cy="45601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D53EB253-B170-3D43-8E4A-88EBF4681792}"/>
              </a:ext>
            </a:extLst>
          </p:cNvPr>
          <p:cNvSpPr/>
          <p:nvPr/>
        </p:nvSpPr>
        <p:spPr>
          <a:xfrm>
            <a:off x="299359" y="2099718"/>
            <a:ext cx="3303812" cy="1705152"/>
          </a:xfrm>
          <a:prstGeom prst="rect">
            <a:avLst/>
          </a:prstGeom>
          <a:solidFill>
            <a:schemeClr val="bg1"/>
          </a:solidFill>
          <a:ln w="2540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CF720995-1035-3747-B676-43CEF1A5E679}"/>
              </a:ext>
            </a:extLst>
          </p:cNvPr>
          <p:cNvSpPr txBox="1"/>
          <p:nvPr/>
        </p:nvSpPr>
        <p:spPr>
          <a:xfrm>
            <a:off x="299358" y="1388137"/>
            <a:ext cx="3891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Ar y groesfan wastad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4FD42B1A-2FFE-A34A-869F-67B6D0AC5FB8}"/>
              </a:ext>
            </a:extLst>
          </p:cNvPr>
          <p:cNvSpPr txBox="1"/>
          <p:nvPr/>
        </p:nvSpPr>
        <p:spPr>
          <a:xfrm>
            <a:off x="404644" y="2195387"/>
            <a:ext cx="311144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spcAft>
                <a:spcPts val="600"/>
              </a:spcAft>
            </a:pPr>
            <a:r>
              <a:rPr lang="cy-GB" dirty="0">
                <a:solidFill>
                  <a:srgbClr val="636363"/>
                </a:solidFill>
                <a:latin typeface="Sofia Pro Soft Light" panose="020B0000000000000000" pitchFamily="34" charset="0"/>
              </a:rPr>
              <a:t>A allwch chi feddwl am y mathau o arwyddion y gallech eu gweld ar groesfan wastad? </a:t>
            </a:r>
          </a:p>
          <a:p>
            <a:pPr rtl="0"/>
            <a:r>
              <a:rPr lang="cy-GB" i="1" dirty="0">
                <a:solidFill>
                  <a:srgbClr val="636363"/>
                </a:solidFill>
                <a:latin typeface="Sofia Pro Light" pitchFamily="2" charset="77"/>
              </a:rPr>
              <a:t>Cliciwch i weld awgrym ! </a:t>
            </a:r>
          </a:p>
        </p:txBody>
      </p:sp>
      <p:pic>
        <p:nvPicPr>
          <p:cNvPr id="11" name="Picture 10" descr="A picture containing text, sign, outdoor, clipart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3869FF0A-90C4-CB40-B420-D2B7919BBD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985" y="3880708"/>
            <a:ext cx="2666500" cy="1372234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 with low confidence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D0E44608-24FC-784C-8370-1845FA5541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1919" y="3880708"/>
            <a:ext cx="1117561" cy="203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4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07823803-F70A-5C44-A5AC-422DF8DB2346}"/>
              </a:ext>
            </a:extLst>
          </p:cNvPr>
          <p:cNvCxnSpPr/>
          <p:nvPr/>
        </p:nvCxnSpPr>
        <p:spPr>
          <a:xfrm>
            <a:off x="238856" y="6528276"/>
            <a:ext cx="8666287" cy="0"/>
          </a:xfrm>
          <a:prstGeom prst="line">
            <a:avLst/>
          </a:prstGeom>
          <a:ln w="1905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B996573F-B75B-F54A-9E9B-04A82A347F10}"/>
              </a:ext>
            </a:extLst>
          </p:cNvPr>
          <p:cNvSpPr/>
          <p:nvPr/>
        </p:nvSpPr>
        <p:spPr>
          <a:xfrm>
            <a:off x="130629" y="130628"/>
            <a:ext cx="8871858" cy="1113457"/>
          </a:xfrm>
          <a:prstGeom prst="rect">
            <a:avLst/>
          </a:prstGeom>
          <a:solidFill>
            <a:srgbClr val="98A522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A3DB4C26-CDDE-2148-A365-52071A924507}"/>
              </a:ext>
            </a:extLst>
          </p:cNvPr>
          <p:cNvSpPr txBox="1"/>
          <p:nvPr/>
        </p:nvSpPr>
        <p:spPr>
          <a:xfrm>
            <a:off x="299358" y="2221812"/>
            <a:ext cx="4693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/>
            <a:r>
              <a:rPr lang="cy-GB" b="1">
                <a:solidFill>
                  <a:srgbClr val="E30613"/>
                </a:solidFill>
                <a:latin typeface="Sofia Pro Soft Bold" panose="020B0000000000000000" pitchFamily="34" charset="0"/>
              </a:rPr>
              <a:t>Gwir</a:t>
            </a:r>
            <a:r>
              <a:rPr lang="cy-GB">
                <a:latin typeface="Sofia Pro Light" pitchFamily="2" charset="77"/>
              </a:rPr>
              <a:t> neu </a:t>
            </a:r>
            <a:r>
              <a:rPr lang="cy-GB" b="1">
                <a:solidFill>
                  <a:srgbClr val="E30613"/>
                </a:solidFill>
                <a:latin typeface="Sofia Pro Soft Bold" panose="020B0000000000000000" pitchFamily="34" charset="0"/>
              </a:rPr>
              <a:t>gau</a:t>
            </a:r>
            <a:r>
              <a:rPr lang="cy-GB">
                <a:latin typeface="Sofia Pro Light" pitchFamily="2" charset="77"/>
              </a:rPr>
              <a:t>, mae'n ddiogel croesi cledrau rheilffordd os nad oes trên yn dod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D1E4546F-AB48-394F-B992-0CBA5112EA62}"/>
              </a:ext>
            </a:extLst>
          </p:cNvPr>
          <p:cNvSpPr txBox="1"/>
          <p:nvPr/>
        </p:nvSpPr>
        <p:spPr>
          <a:xfrm>
            <a:off x="308738" y="3175412"/>
            <a:ext cx="52065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b="1" dirty="0">
                <a:solidFill>
                  <a:srgbClr val="E30613"/>
                </a:solidFill>
                <a:latin typeface="Sofia Pro Soft Bold" panose="020B0000000000000000" pitchFamily="34" charset="0"/>
              </a:rPr>
              <a:t>Anghywir</a:t>
            </a:r>
            <a:r>
              <a:rPr lang="cy-GB" dirty="0">
                <a:solidFill>
                  <a:srgbClr val="636363"/>
                </a:solidFill>
                <a:latin typeface="Sofia Pro Soft Light" panose="020B0000000000000000" pitchFamily="34" charset="0"/>
              </a:rPr>
              <a:t>, dim ond os yw'r holl arwyddion diogelwch yn dweud wrthych ei bod hi'n ddiogel croesi y mae'n ddiogel. A yw'r rhwystrau wedi dychwelyd i'w safle unionsyth? Ydy'r goleuadau wedi stopio fflachio a'r larwm yn seinio? Os na fydd unrhyw groesfan ar groesfan reilffordd, a ydych wedi </a:t>
            </a:r>
            <a:r>
              <a:rPr lang="cy-GB" b="1" dirty="0">
                <a:solidFill>
                  <a:srgbClr val="636363"/>
                </a:solidFill>
                <a:latin typeface="Sofia Pro Soft Bold" panose="020B0000000000000000" pitchFamily="34" charset="0"/>
              </a:rPr>
              <a:t>stopio, edrych a gwrando </a:t>
            </a:r>
            <a:r>
              <a:rPr lang="cy-GB" dirty="0">
                <a:solidFill>
                  <a:srgbClr val="636363"/>
                </a:solidFill>
                <a:latin typeface="Sofia Pro Soft Light" panose="020B0000000000000000" pitchFamily="34" charset="0"/>
              </a:rPr>
              <a:t>i sicrhau ei bod yn ddiogel croesi?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12D1A8FF-3772-CC4F-BC3B-514B7F7A9966}"/>
              </a:ext>
            </a:extLst>
          </p:cNvPr>
          <p:cNvSpPr txBox="1"/>
          <p:nvPr/>
        </p:nvSpPr>
        <p:spPr>
          <a:xfrm>
            <a:off x="259359" y="1409509"/>
            <a:ext cx="3891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Cwestiwn 1</a:t>
            </a:r>
          </a:p>
          <a:p>
            <a:endParaRPr lang="en-US" dirty="0"/>
          </a:p>
        </p:txBody>
      </p:sp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B635BDCB-A7C7-8A4A-9758-7B6B29457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014" y="274230"/>
            <a:ext cx="2611628" cy="7178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6FCED84D-F545-1E4E-A084-19FD125797F8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pic>
        <p:nvPicPr>
          <p:cNvPr id="12" name="Picture 11" descr="Shap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91962F31-7425-4143-9AEF-6F7F7780F3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20" t="15705" r="51915" b="14184"/>
          <a:stretch/>
        </p:blipFill>
        <p:spPr>
          <a:xfrm>
            <a:off x="6574662" y="1717141"/>
            <a:ext cx="2260600" cy="4808326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3F72216E-B914-DF4C-9EEC-0AD07DF0B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384" y="4811486"/>
            <a:ext cx="1246793" cy="1309133"/>
          </a:xfrm>
          <a:prstGeom prst="rect">
            <a:avLst/>
          </a:prstGeom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7AFA5B8D-B66E-7D48-AC40-B2B56ECE1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4780" y="3881577"/>
            <a:ext cx="2057400" cy="1854200"/>
          </a:xfrm>
          <a:prstGeom prst="rect">
            <a:avLst/>
          </a:prstGeom>
        </p:spPr>
      </p:pic>
      <p:pic>
        <p:nvPicPr>
          <p:cNvPr id="15" name="Picture 14" descr="A picture containing arrow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09B1FBCA-9E21-204C-9F46-E244A41FC4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7014" y="1567713"/>
            <a:ext cx="2654300" cy="2032000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3F644C36-3FC7-5340-AA53-48A34FFEA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862" y="3175412"/>
            <a:ext cx="1246793" cy="13091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BF2B0F1C-1F93-D342-B799-B55140524BD3}"/>
              </a:ext>
            </a:extLst>
          </p:cNvPr>
          <p:cNvSpPr txBox="1"/>
          <p:nvPr/>
        </p:nvSpPr>
        <p:spPr>
          <a:xfrm>
            <a:off x="5457231" y="6567779"/>
            <a:ext cx="3508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Ydych chi'n effro ac yn ddiogel?	</a:t>
            </a:r>
            <a:fld id="{3EE18605-7CEF-5042-ABD5-D604A63B75F1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3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96678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7F5B3FDE-4C4C-3F47-8D25-2CF7A2B9A6D9}"/>
              </a:ext>
            </a:extLst>
          </p:cNvPr>
          <p:cNvCxnSpPr/>
          <p:nvPr/>
        </p:nvCxnSpPr>
        <p:spPr>
          <a:xfrm>
            <a:off x="238856" y="6528276"/>
            <a:ext cx="8666287" cy="0"/>
          </a:xfrm>
          <a:prstGeom prst="line">
            <a:avLst/>
          </a:prstGeom>
          <a:ln w="1905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3239F1E1-CE16-2045-BE84-93C1136AE3DA}"/>
              </a:ext>
            </a:extLst>
          </p:cNvPr>
          <p:cNvSpPr/>
          <p:nvPr/>
        </p:nvSpPr>
        <p:spPr>
          <a:xfrm>
            <a:off x="130629" y="130628"/>
            <a:ext cx="8871858" cy="1113457"/>
          </a:xfrm>
          <a:prstGeom prst="rect">
            <a:avLst/>
          </a:prstGeom>
          <a:solidFill>
            <a:srgbClr val="98A522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screenshot of a video gam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4182B403-8EBA-5E4F-B8D1-7497CBFA5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014" y="274230"/>
            <a:ext cx="2611628" cy="71781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56C1C9A2-8732-F34F-99B2-4C1FFB2FF2E2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95520440-2ADF-EE49-97A7-B199BAA7A15B}"/>
              </a:ext>
            </a:extLst>
          </p:cNvPr>
          <p:cNvSpPr txBox="1"/>
          <p:nvPr/>
        </p:nvSpPr>
        <p:spPr>
          <a:xfrm>
            <a:off x="5457231" y="6567779"/>
            <a:ext cx="3508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Ydych chi'n effro ac yn ddiogel?	</a:t>
            </a:r>
            <a:fld id="{5C341DDF-BBCC-FC4C-9B30-E304DD55646A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30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3AA07D31-B366-3649-BAF7-406E25A91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0" y="1892246"/>
            <a:ext cx="6444343" cy="45601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D53EB253-B170-3D43-8E4A-88EBF4681792}"/>
              </a:ext>
            </a:extLst>
          </p:cNvPr>
          <p:cNvSpPr/>
          <p:nvPr/>
        </p:nvSpPr>
        <p:spPr>
          <a:xfrm>
            <a:off x="299359" y="2099718"/>
            <a:ext cx="3303812" cy="1923642"/>
          </a:xfrm>
          <a:prstGeom prst="rect">
            <a:avLst/>
          </a:prstGeom>
          <a:solidFill>
            <a:schemeClr val="bg1"/>
          </a:solidFill>
          <a:ln w="2540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CF720995-1035-3747-B676-43CEF1A5E679}"/>
              </a:ext>
            </a:extLst>
          </p:cNvPr>
          <p:cNvSpPr txBox="1"/>
          <p:nvPr/>
        </p:nvSpPr>
        <p:spPr>
          <a:xfrm>
            <a:off x="299358" y="1388137"/>
            <a:ext cx="3891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Ar y groesfan wastad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4FD42B1A-2FFE-A34A-869F-67B6D0AC5FB8}"/>
              </a:ext>
            </a:extLst>
          </p:cNvPr>
          <p:cNvSpPr txBox="1"/>
          <p:nvPr/>
        </p:nvSpPr>
        <p:spPr>
          <a:xfrm>
            <a:off x="404644" y="2195387"/>
            <a:ext cx="3111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/>
            <a:r>
              <a:rPr lang="cy-GB" dirty="0">
                <a:solidFill>
                  <a:srgbClr val="636363"/>
                </a:solidFill>
                <a:latin typeface="Sofia Pro Soft Light" panose="020B0000000000000000" pitchFamily="34" charset="0"/>
              </a:rPr>
              <a:t>Pe byddech chi'n gweld rhywbeth peryglus ar groesfan wastad, a allwch chi dynnu llun o bwy y gallech chi roi gwybod amdano iddo?</a:t>
            </a:r>
          </a:p>
        </p:txBody>
      </p:sp>
    </p:spTree>
    <p:extLst>
      <p:ext uri="{BB962C8B-B14F-4D97-AF65-F5344CB8AC3E}">
        <p14:creationId xmlns:p14="http://schemas.microsoft.com/office/powerpoint/2010/main" val="1362744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2CCB1CAD-D5BE-A54F-BC1B-470254B64EEC}"/>
              </a:ext>
            </a:extLst>
          </p:cNvPr>
          <p:cNvCxnSpPr/>
          <p:nvPr/>
        </p:nvCxnSpPr>
        <p:spPr>
          <a:xfrm>
            <a:off x="238856" y="6528276"/>
            <a:ext cx="8666287" cy="0"/>
          </a:xfrm>
          <a:prstGeom prst="line">
            <a:avLst/>
          </a:prstGeom>
          <a:ln w="1905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48442404-D9EF-F541-BAFE-F1D6A324AA75}"/>
              </a:ext>
            </a:extLst>
          </p:cNvPr>
          <p:cNvSpPr/>
          <p:nvPr/>
        </p:nvSpPr>
        <p:spPr>
          <a:xfrm>
            <a:off x="130629" y="130628"/>
            <a:ext cx="8871858" cy="1113457"/>
          </a:xfrm>
          <a:prstGeom prst="rect">
            <a:avLst/>
          </a:prstGeom>
          <a:solidFill>
            <a:srgbClr val="98A522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E44AA1EE-211E-034C-87EA-283D76D0E002}"/>
              </a:ext>
            </a:extLst>
          </p:cNvPr>
          <p:cNvSpPr txBox="1"/>
          <p:nvPr/>
        </p:nvSpPr>
        <p:spPr>
          <a:xfrm>
            <a:off x="299358" y="2221812"/>
            <a:ext cx="5709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cy-GB" b="1">
                <a:solidFill>
                  <a:srgbClr val="E30613"/>
                </a:solidFill>
                <a:latin typeface="Sofia Pro Soft Bold" panose="020B0000000000000000" pitchFamily="34" charset="0"/>
              </a:rPr>
              <a:t>Gwir</a:t>
            </a:r>
            <a:r>
              <a:rPr lang="cy-GB">
                <a:latin typeface="Sofia Pro Light" pitchFamily="2" charset="77"/>
              </a:rPr>
              <a:t> neu </a:t>
            </a:r>
            <a:r>
              <a:rPr lang="cy-GB" b="1">
                <a:solidFill>
                  <a:srgbClr val="E30613"/>
                </a:solidFill>
                <a:latin typeface="Sofia Pro Soft Bold" panose="020B0000000000000000" pitchFamily="34" charset="0"/>
              </a:rPr>
              <a:t>gau</a:t>
            </a:r>
            <a:r>
              <a:rPr lang="cy-GB">
                <a:latin typeface="Sofia Pro Light" pitchFamily="2" charset="77"/>
              </a:rPr>
              <a:t> - nid yw taflu sbwriel ar drac rheilffordd yn gwneud unrhyw niwed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928D5C08-F149-AA49-B0B6-0A15ED89EAEC}"/>
              </a:ext>
            </a:extLst>
          </p:cNvPr>
          <p:cNvSpPr txBox="1"/>
          <p:nvPr/>
        </p:nvSpPr>
        <p:spPr>
          <a:xfrm>
            <a:off x="308738" y="3244334"/>
            <a:ext cx="4926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b="1" dirty="0">
                <a:solidFill>
                  <a:srgbClr val="E30613"/>
                </a:solidFill>
                <a:latin typeface="Sofia Pro Soft Bold" panose="020B0000000000000000" pitchFamily="34" charset="0"/>
              </a:rPr>
              <a:t>Anghywir</a:t>
            </a:r>
            <a:r>
              <a:rPr lang="cy-GB" dirty="0">
                <a:solidFill>
                  <a:srgbClr val="636363"/>
                </a:solidFill>
                <a:latin typeface="Sofia Pro Light" pitchFamily="2" charset="77"/>
              </a:rPr>
              <a:t>, mae'n achosi damweiniau ac oedi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82B00E2A-5FC6-C949-A161-3F01CC26591D}"/>
              </a:ext>
            </a:extLst>
          </p:cNvPr>
          <p:cNvSpPr txBox="1"/>
          <p:nvPr/>
        </p:nvSpPr>
        <p:spPr>
          <a:xfrm>
            <a:off x="259359" y="1409509"/>
            <a:ext cx="3891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Cwestiwn 2</a:t>
            </a:r>
          </a:p>
          <a:p>
            <a:endParaRPr lang="en-US" dirty="0"/>
          </a:p>
        </p:txBody>
      </p:sp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DE966DFD-F38C-CA4A-BE17-D1110A2EE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014" y="274230"/>
            <a:ext cx="2611628" cy="7178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DF691785-6140-B545-A95B-FDB6DC820363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653834D0-13D3-AC44-85EE-1331D0C7D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231" y="2869809"/>
            <a:ext cx="2293397" cy="22933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EA6A89B8-2CA7-2240-A6C3-C4F0CD8F399F}"/>
              </a:ext>
            </a:extLst>
          </p:cNvPr>
          <p:cNvSpPr txBox="1"/>
          <p:nvPr/>
        </p:nvSpPr>
        <p:spPr>
          <a:xfrm>
            <a:off x="5457231" y="6567779"/>
            <a:ext cx="3508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Ydych chi'n effro ac yn ddiogel?	</a:t>
            </a:r>
            <a:fld id="{3EE18605-7CEF-5042-ABD5-D604A63B75F1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4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6766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F1387725-016C-6B4E-89C7-94F6EF5973A8}"/>
              </a:ext>
            </a:extLst>
          </p:cNvPr>
          <p:cNvCxnSpPr/>
          <p:nvPr/>
        </p:nvCxnSpPr>
        <p:spPr>
          <a:xfrm>
            <a:off x="238856" y="6528276"/>
            <a:ext cx="8666287" cy="0"/>
          </a:xfrm>
          <a:prstGeom prst="line">
            <a:avLst/>
          </a:prstGeom>
          <a:ln w="1905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51D74506-3ADD-8B42-9878-E65B2B1A5A90}"/>
              </a:ext>
            </a:extLst>
          </p:cNvPr>
          <p:cNvSpPr/>
          <p:nvPr/>
        </p:nvSpPr>
        <p:spPr>
          <a:xfrm>
            <a:off x="130629" y="130628"/>
            <a:ext cx="8871858" cy="1113457"/>
          </a:xfrm>
          <a:prstGeom prst="rect">
            <a:avLst/>
          </a:prstGeom>
          <a:solidFill>
            <a:srgbClr val="98A522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A98FFAC9-283E-7A45-85E7-319BCA500394}"/>
              </a:ext>
            </a:extLst>
          </p:cNvPr>
          <p:cNvSpPr txBox="1"/>
          <p:nvPr/>
        </p:nvSpPr>
        <p:spPr>
          <a:xfrm>
            <a:off x="299358" y="2221812"/>
            <a:ext cx="46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cy-GB">
                <a:latin typeface="Sofia Pro Light" pitchFamily="2" charset="77"/>
              </a:rPr>
              <a:t>Pa un o'r pethau hyn yw'r cyflymaf 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F4355C21-8735-494A-8150-23A612F00AD5}"/>
              </a:ext>
            </a:extLst>
          </p:cNvPr>
          <p:cNvSpPr txBox="1"/>
          <p:nvPr/>
        </p:nvSpPr>
        <p:spPr>
          <a:xfrm>
            <a:off x="308738" y="2685143"/>
            <a:ext cx="5086222" cy="167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y-GB">
                <a:solidFill>
                  <a:srgbClr val="636363"/>
                </a:solidFill>
                <a:latin typeface="Sofia Pro Light" pitchFamily="2" charset="77"/>
              </a:rPr>
              <a:t> Tsita</a:t>
            </a:r>
          </a:p>
          <a:p>
            <a:pPr marL="285750" indent="-2857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y-GB">
                <a:solidFill>
                  <a:srgbClr val="636363"/>
                </a:solidFill>
                <a:latin typeface="Sofia Pro Light" pitchFamily="2" charset="77"/>
              </a:rPr>
              <a:t>Car ar y draffordd</a:t>
            </a:r>
          </a:p>
          <a:p>
            <a:pPr marL="285750" indent="-2857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y-GB">
                <a:solidFill>
                  <a:srgbClr val="636363"/>
                </a:solidFill>
                <a:latin typeface="Sofia Pro Light" pitchFamily="2" charset="77"/>
              </a:rPr>
              <a:t>Trên intercity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8ED4A77F-EE50-0349-A7C2-D795D40F3157}"/>
              </a:ext>
            </a:extLst>
          </p:cNvPr>
          <p:cNvSpPr txBox="1"/>
          <p:nvPr/>
        </p:nvSpPr>
        <p:spPr>
          <a:xfrm>
            <a:off x="259359" y="1409509"/>
            <a:ext cx="3891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Cwestiwn 3</a:t>
            </a:r>
          </a:p>
          <a:p>
            <a:endParaRPr lang="en-US" dirty="0"/>
          </a:p>
        </p:txBody>
      </p:sp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C4238A9E-6042-E043-85ED-5B196E6D4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014" y="274230"/>
            <a:ext cx="2611628" cy="7178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D1F53509-8FC0-0943-B756-C9BB8EC0E1C8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pic>
        <p:nvPicPr>
          <p:cNvPr id="12" name="Picture 11" descr="Shap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6EC2AF58-8B06-A540-A23C-6CE21F9B8C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95" t="15705" r="21621" b="14184"/>
          <a:stretch/>
        </p:blipFill>
        <p:spPr>
          <a:xfrm>
            <a:off x="6313714" y="1719951"/>
            <a:ext cx="2591429" cy="4808326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CDE4FE89-09E6-EC4C-B2F0-FE5104EED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617" y="3436890"/>
            <a:ext cx="1246793" cy="1309133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CB699C6F-F022-D245-830E-509080EFA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1659" y="3149649"/>
            <a:ext cx="2451100" cy="2222500"/>
          </a:xfrm>
          <a:prstGeom prst="rect">
            <a:avLst/>
          </a:prstGeom>
        </p:spPr>
      </p:pic>
      <p:pic>
        <p:nvPicPr>
          <p:cNvPr id="15" name="Picture 14" descr="A picture containing text, toy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9230F928-0B72-BF48-86CD-88FD698674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9892" y="4449471"/>
            <a:ext cx="3323548" cy="2371128"/>
          </a:xfrm>
          <a:prstGeom prst="rect">
            <a:avLst/>
          </a:prstGeom>
        </p:spPr>
      </p:pic>
      <p:pic>
        <p:nvPicPr>
          <p:cNvPr id="16" name="Picture 15" descr="Graphical user interfac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8102BF7C-69A1-2B4B-9A23-F2F4C2BD50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5543" y="2269558"/>
            <a:ext cx="2076837" cy="1968566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7688E9EA-4BCF-1C4F-A607-6EBA30A026D6}"/>
              </a:ext>
            </a:extLst>
          </p:cNvPr>
          <p:cNvSpPr/>
          <p:nvPr/>
        </p:nvSpPr>
        <p:spPr>
          <a:xfrm>
            <a:off x="411532" y="3847130"/>
            <a:ext cx="2255468" cy="602341"/>
          </a:xfrm>
          <a:prstGeom prst="ellipse">
            <a:avLst/>
          </a:prstGeom>
          <a:noFill/>
          <a:ln w="3175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A7EEADAD-AE9E-AA44-80C0-9D52A867AF95}"/>
              </a:ext>
            </a:extLst>
          </p:cNvPr>
          <p:cNvSpPr txBox="1"/>
          <p:nvPr/>
        </p:nvSpPr>
        <p:spPr>
          <a:xfrm>
            <a:off x="5457231" y="6567779"/>
            <a:ext cx="3508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Ydych chi'n effro ac yn ddiogel?	</a:t>
            </a:r>
            <a:fld id="{3EE18605-7CEF-5042-ABD5-D604A63B75F1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5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99455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BDB6A2B9-07C3-AD4F-9FAC-98AE17B1D97A}"/>
              </a:ext>
            </a:extLst>
          </p:cNvPr>
          <p:cNvCxnSpPr/>
          <p:nvPr/>
        </p:nvCxnSpPr>
        <p:spPr>
          <a:xfrm>
            <a:off x="238856" y="6528276"/>
            <a:ext cx="8666287" cy="0"/>
          </a:xfrm>
          <a:prstGeom prst="line">
            <a:avLst/>
          </a:prstGeom>
          <a:ln w="1905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6D46E119-18AA-DA45-9DA7-0507B5E41D7A}"/>
              </a:ext>
            </a:extLst>
          </p:cNvPr>
          <p:cNvSpPr/>
          <p:nvPr/>
        </p:nvSpPr>
        <p:spPr>
          <a:xfrm>
            <a:off x="130629" y="130628"/>
            <a:ext cx="8871858" cy="1113457"/>
          </a:xfrm>
          <a:prstGeom prst="rect">
            <a:avLst/>
          </a:prstGeom>
          <a:solidFill>
            <a:srgbClr val="98A522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AC48DBB2-DDAA-5D41-BFBF-67324C5F6180}"/>
              </a:ext>
            </a:extLst>
          </p:cNvPr>
          <p:cNvSpPr txBox="1"/>
          <p:nvPr/>
        </p:nvSpPr>
        <p:spPr>
          <a:xfrm>
            <a:off x="299358" y="2221812"/>
            <a:ext cx="541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cy-GB" dirty="0">
                <a:latin typeface="Sofia Pro Light" pitchFamily="2" charset="77"/>
              </a:rPr>
              <a:t>Beth yw'r cyflymder uchaf y gall trên ei gyrraedd?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DC1342EE-F4D2-8447-8C9A-0A14EB3DA437}"/>
              </a:ext>
            </a:extLst>
          </p:cNvPr>
          <p:cNvSpPr txBox="1"/>
          <p:nvPr/>
        </p:nvSpPr>
        <p:spPr>
          <a:xfrm>
            <a:off x="259359" y="1409509"/>
            <a:ext cx="3891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Cwestiwn 4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C26A3067-6761-E64E-A1E7-C6F5BD477CEF}"/>
              </a:ext>
            </a:extLst>
          </p:cNvPr>
          <p:cNvSpPr txBox="1"/>
          <p:nvPr/>
        </p:nvSpPr>
        <p:spPr>
          <a:xfrm>
            <a:off x="303296" y="2733738"/>
            <a:ext cx="4263262" cy="1670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y-GB">
                <a:solidFill>
                  <a:srgbClr val="636363"/>
                </a:solidFill>
                <a:latin typeface="Sofia Pro Light" pitchFamily="2" charset="77"/>
              </a:rPr>
              <a:t>70 mya</a:t>
            </a:r>
          </a:p>
          <a:p>
            <a:pPr marL="285750" indent="-2857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y-GB">
                <a:solidFill>
                  <a:srgbClr val="636363"/>
                </a:solidFill>
                <a:latin typeface="Sofia Pro Light" pitchFamily="2" charset="77"/>
              </a:rPr>
              <a:t>100 mya</a:t>
            </a:r>
          </a:p>
          <a:p>
            <a:pPr marL="285750" indent="-2857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y-GB">
                <a:solidFill>
                  <a:srgbClr val="636363"/>
                </a:solidFill>
                <a:latin typeface="Sofia Pro Light" pitchFamily="2" charset="77"/>
              </a:rPr>
              <a:t>125 mya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42050A08-8866-4F4B-8290-24E96BB27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231" y="2504753"/>
            <a:ext cx="2550209" cy="3079497"/>
          </a:xfrm>
          <a:prstGeom prst="rect">
            <a:avLst/>
          </a:prstGeom>
        </p:spPr>
      </p:pic>
      <p:pic>
        <p:nvPicPr>
          <p:cNvPr id="10" name="Picture 9" descr="A screenshot of a video gam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6048FD65-32D1-4249-9051-31ED4E1DF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014" y="274230"/>
            <a:ext cx="2611628" cy="7178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D3467992-7991-AF40-A3CA-DC1448CB6935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1DAC1A25-B3AC-5449-AECA-93DBD6AA59C5}"/>
              </a:ext>
            </a:extLst>
          </p:cNvPr>
          <p:cNvSpPr/>
          <p:nvPr/>
        </p:nvSpPr>
        <p:spPr>
          <a:xfrm>
            <a:off x="389761" y="3931889"/>
            <a:ext cx="1362839" cy="524900"/>
          </a:xfrm>
          <a:prstGeom prst="ellipse">
            <a:avLst/>
          </a:prstGeom>
          <a:noFill/>
          <a:ln w="3175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976F7960-4BF0-BC49-96B9-8A4D006BF04F}"/>
              </a:ext>
            </a:extLst>
          </p:cNvPr>
          <p:cNvSpPr txBox="1"/>
          <p:nvPr/>
        </p:nvSpPr>
        <p:spPr>
          <a:xfrm>
            <a:off x="5457231" y="6567779"/>
            <a:ext cx="3508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Ydych chi'n Effro ac yn ddiogel?	</a:t>
            </a:r>
            <a:fld id="{3EE18605-7CEF-5042-ABD5-D604A63B75F1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6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15548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805941F1-22D9-4C48-970C-6D50212E471A}"/>
              </a:ext>
            </a:extLst>
          </p:cNvPr>
          <p:cNvCxnSpPr/>
          <p:nvPr/>
        </p:nvCxnSpPr>
        <p:spPr>
          <a:xfrm>
            <a:off x="238856" y="6528276"/>
            <a:ext cx="8666287" cy="0"/>
          </a:xfrm>
          <a:prstGeom prst="line">
            <a:avLst/>
          </a:prstGeom>
          <a:ln w="1905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4CB41D23-D82C-9B47-99ED-96B0B2A93850}"/>
              </a:ext>
            </a:extLst>
          </p:cNvPr>
          <p:cNvSpPr/>
          <p:nvPr/>
        </p:nvSpPr>
        <p:spPr>
          <a:xfrm>
            <a:off x="130629" y="130628"/>
            <a:ext cx="8871858" cy="1113457"/>
          </a:xfrm>
          <a:prstGeom prst="rect">
            <a:avLst/>
          </a:prstGeom>
          <a:solidFill>
            <a:srgbClr val="98A522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850578B8-0353-5B42-A229-E7EFF452D6D0}"/>
              </a:ext>
            </a:extLst>
          </p:cNvPr>
          <p:cNvSpPr txBox="1"/>
          <p:nvPr/>
        </p:nvSpPr>
        <p:spPr>
          <a:xfrm>
            <a:off x="299358" y="2221812"/>
            <a:ext cx="4927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/>
            <a:r>
              <a:rPr lang="cy-GB">
                <a:latin typeface="Sofia Pro Soft Light" panose="020B0000000000000000" pitchFamily="34" charset="0"/>
              </a:rPr>
              <a:t>Sawl hyd cae pêl-droed mae'n cymryd i drên cyflym stopio?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364C59CE-0F63-1E4B-8A6C-29A4E05E58E6}"/>
              </a:ext>
            </a:extLst>
          </p:cNvPr>
          <p:cNvSpPr txBox="1"/>
          <p:nvPr/>
        </p:nvSpPr>
        <p:spPr>
          <a:xfrm>
            <a:off x="259359" y="1409509"/>
            <a:ext cx="3891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Cwestiwn 5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D63D310C-94CE-9045-8F49-EAEE8190BC0A}"/>
              </a:ext>
            </a:extLst>
          </p:cNvPr>
          <p:cNvSpPr txBox="1"/>
          <p:nvPr/>
        </p:nvSpPr>
        <p:spPr>
          <a:xfrm>
            <a:off x="303296" y="3010737"/>
            <a:ext cx="4263262" cy="1670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y-GB">
                <a:solidFill>
                  <a:srgbClr val="636363"/>
                </a:solidFill>
                <a:latin typeface="Sofia Pro Light" pitchFamily="2" charset="77"/>
              </a:rPr>
              <a:t>5 cae pêl-droed</a:t>
            </a:r>
          </a:p>
          <a:p>
            <a:pPr marL="285750" indent="-2857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y-GB">
                <a:solidFill>
                  <a:srgbClr val="636363"/>
                </a:solidFill>
                <a:latin typeface="Sofia Pro Light" pitchFamily="2" charset="77"/>
              </a:rPr>
              <a:t>10 cae pêl-droed</a:t>
            </a:r>
          </a:p>
          <a:p>
            <a:pPr marL="285750" indent="-2857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y-GB">
                <a:solidFill>
                  <a:srgbClr val="636363"/>
                </a:solidFill>
                <a:latin typeface="Sofia Pro Light" pitchFamily="2" charset="77"/>
              </a:rPr>
              <a:t>20 cae pêl-droed</a:t>
            </a:r>
          </a:p>
        </p:txBody>
      </p:sp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4EE3C61A-3E6D-C742-ABF8-9851AA63B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014" y="274230"/>
            <a:ext cx="2611628" cy="7178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C88D9164-D413-B648-9423-1B78F04C671E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896F792D-52DF-684F-9061-855A62C9FC95}"/>
              </a:ext>
            </a:extLst>
          </p:cNvPr>
          <p:cNvSpPr/>
          <p:nvPr/>
        </p:nvSpPr>
        <p:spPr>
          <a:xfrm>
            <a:off x="478971" y="4199483"/>
            <a:ext cx="2351315" cy="602341"/>
          </a:xfrm>
          <a:prstGeom prst="ellipse">
            <a:avLst/>
          </a:prstGeom>
          <a:noFill/>
          <a:ln w="3175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E075FAF2-847E-334E-868D-1510009996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69" t="16811" r="20368" b="6427"/>
          <a:stretch/>
        </p:blipFill>
        <p:spPr>
          <a:xfrm>
            <a:off x="5376224" y="1192900"/>
            <a:ext cx="3508417" cy="5264441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15029C53-0D34-4947-A22E-E49E1B579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469" y="3539826"/>
            <a:ext cx="2855509" cy="2245021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94CD2B88-136C-E848-BFED-32562DE67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7975" y="3110571"/>
            <a:ext cx="1246793" cy="1309133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7D9BC9BA-8EA0-3E4C-95C2-7DEE8BD79D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3658" y="4451255"/>
            <a:ext cx="2316146" cy="19742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E522C99A-805E-D44D-A94B-7AFAAFFF7386}"/>
              </a:ext>
            </a:extLst>
          </p:cNvPr>
          <p:cNvSpPr txBox="1"/>
          <p:nvPr/>
        </p:nvSpPr>
        <p:spPr>
          <a:xfrm>
            <a:off x="5457231" y="6567779"/>
            <a:ext cx="3508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Ydych chi'n effro ac yn ddiogel?	</a:t>
            </a:r>
            <a:fld id="{3EE18605-7CEF-5042-ABD5-D604A63B75F1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7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43517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0CA1C667-8331-7A47-BD45-C03E87E1562A}"/>
              </a:ext>
            </a:extLst>
          </p:cNvPr>
          <p:cNvCxnSpPr/>
          <p:nvPr/>
        </p:nvCxnSpPr>
        <p:spPr>
          <a:xfrm>
            <a:off x="238856" y="6528276"/>
            <a:ext cx="8666287" cy="0"/>
          </a:xfrm>
          <a:prstGeom prst="line">
            <a:avLst/>
          </a:prstGeom>
          <a:ln w="1905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C09F5449-1CB6-7744-9F79-EC84BCA18A68}"/>
              </a:ext>
            </a:extLst>
          </p:cNvPr>
          <p:cNvSpPr txBox="1"/>
          <p:nvPr/>
        </p:nvSpPr>
        <p:spPr>
          <a:xfrm>
            <a:off x="299358" y="2221812"/>
            <a:ext cx="568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cy-GB" dirty="0">
                <a:latin typeface="Sofia Pro Light" pitchFamily="2" charset="77"/>
              </a:rPr>
              <a:t>Pryd mae trydan yn cael ei ddiffodd ar y rheilffordd?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0FAF4365-E4FE-2640-95A7-308BBFE4F9A7}"/>
              </a:ext>
            </a:extLst>
          </p:cNvPr>
          <p:cNvSpPr/>
          <p:nvPr/>
        </p:nvSpPr>
        <p:spPr>
          <a:xfrm>
            <a:off x="130629" y="130628"/>
            <a:ext cx="8871858" cy="1113457"/>
          </a:xfrm>
          <a:prstGeom prst="rect">
            <a:avLst/>
          </a:prstGeom>
          <a:solidFill>
            <a:srgbClr val="98A522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E6EEC226-8E7F-014A-B563-E8BB445096AA}"/>
              </a:ext>
            </a:extLst>
          </p:cNvPr>
          <p:cNvSpPr txBox="1"/>
          <p:nvPr/>
        </p:nvSpPr>
        <p:spPr>
          <a:xfrm>
            <a:off x="259359" y="1409509"/>
            <a:ext cx="3891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Cwestiwn 6</a:t>
            </a:r>
          </a:p>
          <a:p>
            <a:endParaRPr lang="en-US" dirty="0"/>
          </a:p>
        </p:txBody>
      </p:sp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C51E0546-6F2B-7446-A0BF-05E67888E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014" y="274230"/>
            <a:ext cx="2611628" cy="7178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5D10F8DD-37E2-0E42-B772-5FA5A030927F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202F38D4-7877-684A-ADCB-A824E620F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825" y="2751100"/>
            <a:ext cx="1321001" cy="220888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95476358-C0D4-CB4C-9DCE-BBD44794EEE8}"/>
              </a:ext>
            </a:extLst>
          </p:cNvPr>
          <p:cNvSpPr txBox="1"/>
          <p:nvPr/>
        </p:nvSpPr>
        <p:spPr>
          <a:xfrm>
            <a:off x="303296" y="2881329"/>
            <a:ext cx="4263262" cy="1670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y-GB">
                <a:solidFill>
                  <a:srgbClr val="636363"/>
                </a:solidFill>
                <a:latin typeface="Sofia Pro Light" pitchFamily="2" charset="77"/>
              </a:rPr>
              <a:t>Dydd Nadolig</a:t>
            </a:r>
          </a:p>
          <a:p>
            <a:pPr marL="285750" indent="-2857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y-GB">
                <a:solidFill>
                  <a:srgbClr val="636363"/>
                </a:solidFill>
                <a:latin typeface="Sofia Pro Light" pitchFamily="2" charset="77"/>
              </a:rPr>
              <a:t>Ar ôl hanner nos</a:t>
            </a:r>
          </a:p>
          <a:p>
            <a:pPr marL="285750" indent="-2857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y-GB">
                <a:solidFill>
                  <a:srgbClr val="636363"/>
                </a:solidFill>
                <a:latin typeface="Sofia Pro Light" pitchFamily="2" charset="77"/>
              </a:rPr>
              <a:t>Byth, mae ymlaen trwy'r amser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4F8EAD41-F34A-6F4B-96E1-509409CF6FD9}"/>
              </a:ext>
            </a:extLst>
          </p:cNvPr>
          <p:cNvSpPr/>
          <p:nvPr/>
        </p:nvSpPr>
        <p:spPr>
          <a:xfrm>
            <a:off x="478971" y="4059310"/>
            <a:ext cx="3761559" cy="602341"/>
          </a:xfrm>
          <a:prstGeom prst="ellipse">
            <a:avLst/>
          </a:prstGeom>
          <a:noFill/>
          <a:ln w="3175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1CF8922B-0213-B343-8DC4-E6CD0F3047BB}"/>
              </a:ext>
            </a:extLst>
          </p:cNvPr>
          <p:cNvSpPr txBox="1"/>
          <p:nvPr/>
        </p:nvSpPr>
        <p:spPr>
          <a:xfrm>
            <a:off x="5457231" y="6567779"/>
            <a:ext cx="3508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Ydych chi'n effro ac yn ddiogel?	</a:t>
            </a:r>
            <a:fld id="{3EE18605-7CEF-5042-ABD5-D604A63B75F1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8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87989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A4320900-CCA1-5848-B3D7-03031357D046}"/>
              </a:ext>
            </a:extLst>
          </p:cNvPr>
          <p:cNvCxnSpPr/>
          <p:nvPr/>
        </p:nvCxnSpPr>
        <p:spPr>
          <a:xfrm>
            <a:off x="238856" y="6528276"/>
            <a:ext cx="8666287" cy="0"/>
          </a:xfrm>
          <a:prstGeom prst="line">
            <a:avLst/>
          </a:prstGeom>
          <a:ln w="1905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1190BFC5-B63F-5A47-B50E-07094ACA03B4}"/>
              </a:ext>
            </a:extLst>
          </p:cNvPr>
          <p:cNvSpPr/>
          <p:nvPr/>
        </p:nvSpPr>
        <p:spPr>
          <a:xfrm>
            <a:off x="130629" y="130628"/>
            <a:ext cx="8871858" cy="1113457"/>
          </a:xfrm>
          <a:prstGeom prst="rect">
            <a:avLst/>
          </a:prstGeom>
          <a:solidFill>
            <a:srgbClr val="98A522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22DD157F-C68D-1948-AC9E-61559B491BE0}"/>
              </a:ext>
            </a:extLst>
          </p:cNvPr>
          <p:cNvSpPr txBox="1"/>
          <p:nvPr/>
        </p:nvSpPr>
        <p:spPr>
          <a:xfrm>
            <a:off x="259359" y="1409509"/>
            <a:ext cx="3891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Cwestiwn 7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69A4CE81-AFEC-C645-808B-EEA354CEA2F5}"/>
              </a:ext>
            </a:extLst>
          </p:cNvPr>
          <p:cNvSpPr txBox="1"/>
          <p:nvPr/>
        </p:nvSpPr>
        <p:spPr>
          <a:xfrm>
            <a:off x="299359" y="2221812"/>
            <a:ext cx="5639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/>
            <a:r>
              <a:rPr lang="cy-GB" b="1">
                <a:solidFill>
                  <a:srgbClr val="E30613"/>
                </a:solidFill>
                <a:latin typeface="Sofia Pro Soft Bold" panose="020B0000000000000000" pitchFamily="34" charset="0"/>
              </a:rPr>
              <a:t>Gwir</a:t>
            </a:r>
            <a:r>
              <a:rPr lang="cy-GB">
                <a:latin typeface="Sofia Pro Light" pitchFamily="2" charset="77"/>
              </a:rPr>
              <a:t> neu </a:t>
            </a:r>
            <a:r>
              <a:rPr lang="cy-GB" b="1">
                <a:solidFill>
                  <a:srgbClr val="E30613"/>
                </a:solidFill>
                <a:latin typeface="Sofia Pro Soft Bold" panose="020B0000000000000000" pitchFamily="34" charset="0"/>
              </a:rPr>
              <a:t>gau</a:t>
            </a:r>
            <a:r>
              <a:rPr lang="cy-GB">
                <a:latin typeface="Sofia Pro Light" pitchFamily="2" charset="77"/>
              </a:rPr>
              <a:t>, mae gwahanol fathau o groesfannau gwastad gyda gwahanol arwyddion diogelwch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FB613981-E40C-4241-B196-BB74BCB7F1E0}"/>
              </a:ext>
            </a:extLst>
          </p:cNvPr>
          <p:cNvSpPr txBox="1"/>
          <p:nvPr/>
        </p:nvSpPr>
        <p:spPr>
          <a:xfrm>
            <a:off x="308737" y="3312085"/>
            <a:ext cx="36087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b="1">
                <a:solidFill>
                  <a:srgbClr val="E30613"/>
                </a:solidFill>
                <a:latin typeface="Sofia Pro Soft Bold" panose="020B0000000000000000" pitchFamily="34" charset="0"/>
              </a:rPr>
              <a:t>Yn wir</a:t>
            </a:r>
            <a:r>
              <a:rPr lang="cy-GB">
                <a:solidFill>
                  <a:srgbClr val="636363"/>
                </a:solidFill>
                <a:latin typeface="Sofia Pro Soft Light" panose="020B0000000000000000" pitchFamily="34" charset="0"/>
              </a:rPr>
              <a:t>, mae gan rai rwystrau, goleuadau a larymau, efallai y bydd gan eraill arwydd yn eich atgoffa i </a:t>
            </a:r>
            <a:r>
              <a:rPr lang="cy-GB" b="1">
                <a:solidFill>
                  <a:srgbClr val="636363"/>
                </a:solidFill>
                <a:latin typeface="Sofia Pro Soft Bold" panose="020B0000000000000000" pitchFamily="34" charset="0"/>
              </a:rPr>
              <a:t>Stopio, Edrych a Gwrando </a:t>
            </a:r>
            <a:r>
              <a:rPr lang="cy-GB">
                <a:solidFill>
                  <a:srgbClr val="636363"/>
                </a:solidFill>
                <a:latin typeface="Sofia Pro Soft Light" panose="020B0000000000000000" pitchFamily="34" charset="0"/>
              </a:rPr>
              <a:t>i wirio ei bod yn ddiogel croesi'r cledrau. </a:t>
            </a:r>
          </a:p>
        </p:txBody>
      </p:sp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E3CAA965-4B56-D74B-9F48-49E14341D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014" y="274230"/>
            <a:ext cx="2611628" cy="7178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631EF1B2-88E6-4F48-A143-3E82BB1CB329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pic>
        <p:nvPicPr>
          <p:cNvPr id="12" name="Picture 11" descr="Shap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CB3F1EEE-438B-F04A-A1F8-5649C32098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1" t="21906" r="58076" b="12510"/>
          <a:stretch/>
        </p:blipFill>
        <p:spPr>
          <a:xfrm>
            <a:off x="5376224" y="1959436"/>
            <a:ext cx="3508417" cy="4497905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5FD60DEC-8763-6845-A5C8-F0C0CA509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123" y="2596798"/>
            <a:ext cx="1246793" cy="1309133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69B76D78-9A5C-B644-852C-9199CCEF3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0514">
            <a:off x="6417731" y="2327802"/>
            <a:ext cx="2076837" cy="1968566"/>
          </a:xfrm>
          <a:prstGeom prst="rect">
            <a:avLst/>
          </a:prstGeom>
        </p:spPr>
      </p:pic>
      <p:pic>
        <p:nvPicPr>
          <p:cNvPr id="15" name="Picture 14" descr="A picture containing arrow&#10;&#10;Description automatically generated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7D529A81-1D3D-8940-872A-43F60E1644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242" y="4244237"/>
            <a:ext cx="2654300" cy="2032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xmlns:c15="http://schemas.microsoft.com/office/drawing/2012/chart" xmlns:c="http://schemas.openxmlformats.org/drawingml/2006/chart" id="{C2C1DB7F-0493-F742-9CFE-220678F2265A}"/>
              </a:ext>
            </a:extLst>
          </p:cNvPr>
          <p:cNvSpPr txBox="1"/>
          <p:nvPr/>
        </p:nvSpPr>
        <p:spPr>
          <a:xfrm>
            <a:off x="5457231" y="6567779"/>
            <a:ext cx="3508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Ydych chi'n effro ac yn ddiogel?	</a:t>
            </a:r>
            <a:fld id="{3EE18605-7CEF-5042-ABD5-D604A63B75F1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9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94442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1172</TotalTime>
  <Words>908</Words>
  <Application>Microsoft Office PowerPoint</Application>
  <PresentationFormat>On-screen Show (4:3)</PresentationFormat>
  <Paragraphs>140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Sofia Pro Light</vt:lpstr>
      <vt:lpstr>Sofia Pro Soft Bold</vt:lpstr>
      <vt:lpstr>Sofia Pro Soft Light</vt:lpstr>
      <vt:lpstr>Sofia Pro Soft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Cockerell</dc:creator>
  <cp:lastModifiedBy>Hany Mohamed</cp:lastModifiedBy>
  <cp:revision>129</cp:revision>
  <dcterms:created xsi:type="dcterms:W3CDTF">2021-08-23T13:40:52Z</dcterms:created>
  <dcterms:modified xsi:type="dcterms:W3CDTF">2021-11-18T18:31:36Z</dcterms:modified>
</cp:coreProperties>
</file>