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es rufus" initials="jr" lastIdx="6" clrIdx="0">
    <p:extLst>
      <p:ext uri="{19B8F6BF-5375-455C-9EA6-DF929625EA0E}">
        <p15:presenceInfo xmlns:p15="http://schemas.microsoft.com/office/powerpoint/2012/main" userId="5f41883c3e17fd24" providerId="Windows Live"/>
      </p:ext>
    </p:extLst>
  </p:cmAuthor>
  <p:cmAuthor id="2" name="Becky Hipkiss" initials="BH" lastIdx="5" clrIdx="1">
    <p:extLst>
      <p:ext uri="{19B8F6BF-5375-455C-9EA6-DF929625EA0E}">
        <p15:presenceInfo xmlns:p15="http://schemas.microsoft.com/office/powerpoint/2012/main" userId="S::BeckyH@hopscotchconsulting.co.uk::a2950b9c-f8a7-4998-9623-5862537f70c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363"/>
    <a:srgbClr val="8C2D7B"/>
    <a:srgbClr val="939393"/>
    <a:srgbClr val="00A0DC"/>
    <a:srgbClr val="00A0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23" autoAdjust="0"/>
    <p:restoredTop sz="94678"/>
  </p:normalViewPr>
  <p:slideViewPr>
    <p:cSldViewPr snapToGrid="0" snapToObjects="1">
      <p:cViewPr varScale="1">
        <p:scale>
          <a:sx n="78" d="100"/>
          <a:sy n="78" d="100"/>
        </p:scale>
        <p:origin x="104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753C98-A7FE-B742-B077-193E6209E8F3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532D9-70AC-F049-B2B3-2A1E14FC6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77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6B532D9-70AC-F049-B2B3-2A1E14FC672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4951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EE491-0635-B048-B883-A181BC8F2C2F}" type="datetimeFigureOut">
              <a:rPr lang="en-US" smtClean="0"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81CF-E509-1147-981F-2805BB0969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454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EE491-0635-B048-B883-A181BC8F2C2F}" type="datetimeFigureOut">
              <a:rPr lang="en-US" smtClean="0"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81CF-E509-1147-981F-2805BB0969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429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EE491-0635-B048-B883-A181BC8F2C2F}" type="datetimeFigureOut">
              <a:rPr lang="en-US" smtClean="0"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81CF-E509-1147-981F-2805BB0969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855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EE491-0635-B048-B883-A181BC8F2C2F}" type="datetimeFigureOut">
              <a:rPr lang="en-US" smtClean="0"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81CF-E509-1147-981F-2805BB0969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456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EE491-0635-B048-B883-A181BC8F2C2F}" type="datetimeFigureOut">
              <a:rPr lang="en-US" smtClean="0"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81CF-E509-1147-981F-2805BB0969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461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EE491-0635-B048-B883-A181BC8F2C2F}" type="datetimeFigureOut">
              <a:rPr lang="en-US" smtClean="0"/>
              <a:t>11/18/2021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81CF-E509-1147-981F-2805BB0969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798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EE491-0635-B048-B883-A181BC8F2C2F}" type="datetimeFigureOut">
              <a:rPr lang="en-US" smtClean="0"/>
              <a:t>11/18/2021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81CF-E509-1147-981F-2805BB0969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375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EE491-0635-B048-B883-A181BC8F2C2F}" type="datetimeFigureOut">
              <a:rPr lang="en-US" smtClean="0"/>
              <a:t>11/18/2021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81CF-E509-1147-981F-2805BB0969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358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EE491-0635-B048-B883-A181BC8F2C2F}" type="datetimeFigureOut">
              <a:rPr lang="en-US" smtClean="0"/>
              <a:t>11/18/2021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81CF-E509-1147-981F-2805BB0969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795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EE491-0635-B048-B883-A181BC8F2C2F}" type="datetimeFigureOut">
              <a:rPr lang="en-US" smtClean="0"/>
              <a:t>11/18/2021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81CF-E509-1147-981F-2805BB0969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79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EE491-0635-B048-B883-A181BC8F2C2F}" type="datetimeFigureOut">
              <a:rPr lang="en-US" smtClean="0"/>
              <a:t>11/18/2021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81CF-E509-1147-981F-2805BB0969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194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EE491-0635-B048-B883-A181BC8F2C2F}" type="datetimeFigureOut">
              <a:rPr lang="en-US" smtClean="0"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881CF-E509-1147-981F-2805BB0969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186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E874F2C3-91CB-0742-939A-D59408648F8A}"/>
              </a:ext>
            </a:extLst>
          </p:cNvPr>
          <p:cNvSpPr/>
          <p:nvPr/>
        </p:nvSpPr>
        <p:spPr>
          <a:xfrm>
            <a:off x="130629" y="168979"/>
            <a:ext cx="8871858" cy="6569279"/>
          </a:xfrm>
          <a:prstGeom prst="rect">
            <a:avLst/>
          </a:prstGeom>
          <a:solidFill>
            <a:srgbClr val="00A0DC">
              <a:alpha val="95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text, device, gauge&#10;&#10;Description automatically generated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B359DF60-2A39-514C-91CF-3C4DFE258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4272" y="273277"/>
            <a:ext cx="2160370" cy="1011237"/>
          </a:xfrm>
          <a:prstGeom prst="rect">
            <a:avLst/>
          </a:prstGeom>
        </p:spPr>
      </p:pic>
      <p:pic>
        <p:nvPicPr>
          <p:cNvPr id="6" name="Picture 5" descr="A picture containing text, picture frame&#10;&#10;Description automatically generated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683C2A64-D8E4-5C42-BFC5-E53C7461A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68078">
            <a:off x="288668" y="5607250"/>
            <a:ext cx="1137037" cy="740960"/>
          </a:xfrm>
          <a:prstGeom prst="rect">
            <a:avLst/>
          </a:prstGeom>
        </p:spPr>
      </p:pic>
      <p:pic>
        <p:nvPicPr>
          <p:cNvPr id="9" name="Picture 8" descr="A picture containing text, picture frame&#10;&#10;Description automatically generated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D1C9B564-E599-5F45-B844-E3B0912A2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8459" y="5607251"/>
            <a:ext cx="1137037" cy="740960"/>
          </a:xfrm>
          <a:prstGeom prst="rect">
            <a:avLst/>
          </a:prstGeom>
        </p:spPr>
      </p:pic>
      <p:pic>
        <p:nvPicPr>
          <p:cNvPr id="10" name="Picture 9" descr="A picture containing text, picture frame&#10;&#10;Description automatically generated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1F92631A-B3C0-D444-9D84-79A06D3F7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0967">
            <a:off x="3189914" y="5692648"/>
            <a:ext cx="1137037" cy="740960"/>
          </a:xfrm>
          <a:prstGeom prst="rect">
            <a:avLst/>
          </a:prstGeom>
        </p:spPr>
      </p:pic>
      <p:pic>
        <p:nvPicPr>
          <p:cNvPr id="11" name="Picture 10" descr="A picture containing text, picture frame&#10;&#10;Description automatically generated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2770931F-A97C-C940-A0E2-D45AECB07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88652">
            <a:off x="4707350" y="5701979"/>
            <a:ext cx="1137037" cy="740960"/>
          </a:xfrm>
          <a:prstGeom prst="rect">
            <a:avLst/>
          </a:prstGeom>
        </p:spPr>
      </p:pic>
      <p:pic>
        <p:nvPicPr>
          <p:cNvPr id="12" name="Picture 11" descr="A picture containing text, picture frame&#10;&#10;Description automatically generated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4064DCCD-BE81-A64C-8EE5-EBC6BF2B3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68078">
            <a:off x="6193698" y="5643943"/>
            <a:ext cx="1137037" cy="740960"/>
          </a:xfrm>
          <a:prstGeom prst="rect">
            <a:avLst/>
          </a:prstGeom>
        </p:spPr>
      </p:pic>
      <p:pic>
        <p:nvPicPr>
          <p:cNvPr id="13" name="Picture 12" descr="A picture containing text, picture frame&#10;&#10;Description automatically generated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15ABEED7-8E56-5F45-AF77-64FD61BBB9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95095">
            <a:off x="7645762" y="5708596"/>
            <a:ext cx="1137037" cy="7409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FB85A2DF-60F2-E248-AEC7-597EC4C579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68" y="1957796"/>
            <a:ext cx="7565632" cy="257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107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E874F2C3-91CB-0742-939A-D59408648F8A}"/>
              </a:ext>
            </a:extLst>
          </p:cNvPr>
          <p:cNvSpPr/>
          <p:nvPr/>
        </p:nvSpPr>
        <p:spPr>
          <a:xfrm>
            <a:off x="130629" y="130628"/>
            <a:ext cx="8871858" cy="903515"/>
          </a:xfrm>
          <a:prstGeom prst="rect">
            <a:avLst/>
          </a:prstGeom>
          <a:solidFill>
            <a:srgbClr val="00A0DC">
              <a:alpha val="95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text, device, gauge&#10;&#10;Description automatically generated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B359DF60-2A39-514C-91CF-3C4DFE258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4272" y="273277"/>
            <a:ext cx="2160370" cy="10112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BD691179-3868-F542-8370-76834841011F}"/>
              </a:ext>
            </a:extLst>
          </p:cNvPr>
          <p:cNvSpPr txBox="1"/>
          <p:nvPr/>
        </p:nvSpPr>
        <p:spPr>
          <a:xfrm>
            <a:off x="299358" y="901348"/>
            <a:ext cx="865413" cy="276999"/>
          </a:xfrm>
          <a:prstGeom prst="rect">
            <a:avLst/>
          </a:prstGeom>
          <a:solidFill>
            <a:srgbClr val="00A0DC"/>
          </a:solidFill>
        </p:spPr>
        <p:txBody>
          <a:bodyPr wrap="square" rtlCol="0">
            <a:spAutoFit/>
          </a:bodyPr>
          <a:lstStyle/>
          <a:p>
            <a:pPr rtl="0"/>
            <a:r>
              <a:rPr lang="cy-GB" sz="1200">
                <a:solidFill>
                  <a:schemeClr val="bg1"/>
                </a:solidFill>
                <a:latin typeface="Sofia Pro Soft Medium" panose="020B0000000000000000" pitchFamily="34" charset="0"/>
              </a:rPr>
              <a:t>Sleid 9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7F5B3FDE-4C4C-3F47-8D25-2CF7A2B9A6D9}"/>
              </a:ext>
            </a:extLst>
          </p:cNvPr>
          <p:cNvCxnSpPr/>
          <p:nvPr/>
        </p:nvCxnSpPr>
        <p:spPr>
          <a:xfrm>
            <a:off x="238856" y="6528276"/>
            <a:ext cx="8666287" cy="0"/>
          </a:xfrm>
          <a:prstGeom prst="line">
            <a:avLst/>
          </a:prstGeom>
          <a:ln w="19050">
            <a:solidFill>
              <a:srgbClr val="00A0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7293E38E-7959-A441-A5DB-193D9F0F2366}"/>
              </a:ext>
            </a:extLst>
          </p:cNvPr>
          <p:cNvSpPr txBox="1"/>
          <p:nvPr/>
        </p:nvSpPr>
        <p:spPr>
          <a:xfrm>
            <a:off x="6191517" y="6567779"/>
            <a:ext cx="27741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Teithiau Effro gyda Suzi </a:t>
            </a:r>
            <a:fld id="{44D90C9F-DEE7-1A45-B58D-51CA3A3F5D06}" type="slidenum">
              <a:rPr sz="900">
                <a:solidFill>
                  <a:srgbClr val="939393"/>
                </a:solidFill>
                <a:latin typeface="Sofia Pro Soft Light" panose="020B0000000000000000" pitchFamily="34" charset="0"/>
              </a:rPr>
              <a:t>10</a:t>
            </a:fld>
            <a:endParaRPr sz="900">
              <a:solidFill>
                <a:srgbClr val="939393"/>
              </a:solidFill>
              <a:latin typeface="Sofia Pro Soft Light" panose="020B0000000000000000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8C3933A9-41F0-F044-B5BC-09B4057D0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889613" y="1123918"/>
            <a:ext cx="2970002" cy="529045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1E845288-BA15-1D44-8602-6669BD783C26}"/>
              </a:ext>
            </a:extLst>
          </p:cNvPr>
          <p:cNvSpPr txBox="1"/>
          <p:nvPr/>
        </p:nvSpPr>
        <p:spPr>
          <a:xfrm>
            <a:off x="284385" y="1467566"/>
            <a:ext cx="57136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pc="-20" dirty="0">
                <a:solidFill>
                  <a:srgbClr val="636363"/>
                </a:solidFill>
                <a:latin typeface="Sofia Pro Soft Light" panose="020B0000000000000000" pitchFamily="34" charset="0"/>
              </a:rPr>
              <a:t>Mae saeth yn y llun hwn ac mae ganddo siâp rhyfedd - ychydig fel mellt mewn storm. Mae'r arwydd hwn yn ein hatgoffa bod llawer o </a:t>
            </a:r>
            <a:r>
              <a:rPr lang="cy-GB" b="1" spc="-20" dirty="0">
                <a:solidFill>
                  <a:srgbClr val="8C2D7B"/>
                </a:solidFill>
                <a:latin typeface="Sofia Pro Soft Bold" panose="020B0000000000000000" pitchFamily="34" charset="0"/>
              </a:rPr>
              <a:t>drydan</a:t>
            </a:r>
            <a:r>
              <a:rPr lang="cy-GB" spc="-20" dirty="0">
                <a:solidFill>
                  <a:srgbClr val="636363"/>
                </a:solidFill>
                <a:latin typeface="Sofia Pro Soft Light" panose="020B0000000000000000" pitchFamily="34" charset="0"/>
              </a:rPr>
              <a:t> o gwmpas y rheilffyrdd yn aml i wneud i'r trenau symud a allai fod yn beryglus. Cofiwch, pan fyddwn yn talu sylw i'r arwyddion, gallwn aros yn ddiogel o amgylch y rheilffyrdd.</a:t>
            </a:r>
          </a:p>
        </p:txBody>
      </p:sp>
      <p:pic>
        <p:nvPicPr>
          <p:cNvPr id="11" name="Picture 10" descr="A picture containing text, picture frame&#10;&#10;Description automatically generated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2770931F-A97C-C940-A0E2-D45AECB0710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5000"/>
          </a:blip>
          <a:stretch>
            <a:fillRect/>
          </a:stretch>
        </p:blipFill>
        <p:spPr>
          <a:xfrm rot="20988652">
            <a:off x="2257261" y="5539366"/>
            <a:ext cx="1137037" cy="740960"/>
          </a:xfrm>
          <a:prstGeom prst="rect">
            <a:avLst/>
          </a:prstGeom>
        </p:spPr>
      </p:pic>
      <p:pic>
        <p:nvPicPr>
          <p:cNvPr id="20" name="Picture 19" descr="A picture containing text, picture frame&#10;&#10;Description automatically generated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8112BED7-AFD9-B843-9D0A-862BF6BCEB6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5000"/>
          </a:blip>
          <a:stretch>
            <a:fillRect/>
          </a:stretch>
        </p:blipFill>
        <p:spPr>
          <a:xfrm rot="1268078">
            <a:off x="3758581" y="5434275"/>
            <a:ext cx="1137037" cy="740960"/>
          </a:xfrm>
          <a:prstGeom prst="rect">
            <a:avLst/>
          </a:prstGeom>
        </p:spPr>
      </p:pic>
      <p:pic>
        <p:nvPicPr>
          <p:cNvPr id="10" name="Picture 9" descr="A picture containing text, picture frame&#10;&#10;Description automatically generated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1F92631A-B3C0-D444-9D84-79A06D3F7A0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5000"/>
          </a:blip>
          <a:stretch>
            <a:fillRect/>
          </a:stretch>
        </p:blipFill>
        <p:spPr>
          <a:xfrm rot="2050967">
            <a:off x="739825" y="5530035"/>
            <a:ext cx="1137037" cy="740960"/>
          </a:xfrm>
          <a:prstGeom prst="rect">
            <a:avLst/>
          </a:prstGeom>
        </p:spPr>
      </p:pic>
      <p:pic>
        <p:nvPicPr>
          <p:cNvPr id="21" name="Picture 20" descr="A picture containing text, picture frame&#10;&#10;Description automatically generated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A486FDBE-B23C-6D42-99A6-95A55283D33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5000"/>
          </a:blip>
          <a:stretch>
            <a:fillRect/>
          </a:stretch>
        </p:blipFill>
        <p:spPr>
          <a:xfrm rot="20695095">
            <a:off x="5210645" y="5498928"/>
            <a:ext cx="1137037" cy="74096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E5DFD681-1C9E-B044-BDF7-574EA82AC225}"/>
              </a:ext>
            </a:extLst>
          </p:cNvPr>
          <p:cNvSpPr txBox="1"/>
          <p:nvPr/>
        </p:nvSpPr>
        <p:spPr>
          <a:xfrm>
            <a:off x="178356" y="6531086"/>
            <a:ext cx="2774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1000" b="1">
                <a:solidFill>
                  <a:srgbClr val="00A0DC"/>
                </a:solidFill>
                <a:latin typeface="Sofia Pro Soft Bold" panose="020B0000000000000000" pitchFamily="34" charset="0"/>
              </a:rPr>
              <a:t>www.switchedonrailsafety.co.uk</a:t>
            </a:r>
          </a:p>
        </p:txBody>
      </p:sp>
      <p:pic>
        <p:nvPicPr>
          <p:cNvPr id="18" name="Picture 17" descr="Shape&#10;&#10;Description automatically generated with low confidence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66667ADB-4749-3C44-8FA7-2A6D1BD4A4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9055" y="3205100"/>
            <a:ext cx="1227458" cy="224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628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E874F2C3-91CB-0742-939A-D59408648F8A}"/>
              </a:ext>
            </a:extLst>
          </p:cNvPr>
          <p:cNvSpPr/>
          <p:nvPr/>
        </p:nvSpPr>
        <p:spPr>
          <a:xfrm>
            <a:off x="130629" y="130628"/>
            <a:ext cx="8871858" cy="903515"/>
          </a:xfrm>
          <a:prstGeom prst="rect">
            <a:avLst/>
          </a:prstGeom>
          <a:solidFill>
            <a:srgbClr val="00A0DC">
              <a:alpha val="95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99FA9511-F90E-704A-9FE0-F17547981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42" y="1234800"/>
            <a:ext cx="9144000" cy="5138854"/>
          </a:xfrm>
          <a:prstGeom prst="rect">
            <a:avLst/>
          </a:prstGeom>
        </p:spPr>
      </p:pic>
      <p:pic>
        <p:nvPicPr>
          <p:cNvPr id="7" name="Picture 6" descr="A picture containing text, device, gauge&#10;&#10;Description automatically generated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B359DF60-2A39-514C-91CF-3C4DFE258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4272" y="273277"/>
            <a:ext cx="2160370" cy="10112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BD691179-3868-F542-8370-76834841011F}"/>
              </a:ext>
            </a:extLst>
          </p:cNvPr>
          <p:cNvSpPr txBox="1"/>
          <p:nvPr/>
        </p:nvSpPr>
        <p:spPr>
          <a:xfrm>
            <a:off x="299358" y="901348"/>
            <a:ext cx="865413" cy="276999"/>
          </a:xfrm>
          <a:prstGeom prst="rect">
            <a:avLst/>
          </a:prstGeom>
          <a:solidFill>
            <a:srgbClr val="00A0DC"/>
          </a:solidFill>
        </p:spPr>
        <p:txBody>
          <a:bodyPr wrap="square" rtlCol="0">
            <a:spAutoFit/>
          </a:bodyPr>
          <a:lstStyle/>
          <a:p>
            <a:pPr rtl="0"/>
            <a:r>
              <a:rPr lang="cy-GB" sz="1200">
                <a:solidFill>
                  <a:schemeClr val="bg1"/>
                </a:solidFill>
                <a:latin typeface="Sofia Pro Soft Medium" panose="020B0000000000000000" pitchFamily="34" charset="0"/>
              </a:rPr>
              <a:t>Sleid 10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7F5B3FDE-4C4C-3F47-8D25-2CF7A2B9A6D9}"/>
              </a:ext>
            </a:extLst>
          </p:cNvPr>
          <p:cNvCxnSpPr/>
          <p:nvPr/>
        </p:nvCxnSpPr>
        <p:spPr>
          <a:xfrm>
            <a:off x="238856" y="6528276"/>
            <a:ext cx="8666287" cy="0"/>
          </a:xfrm>
          <a:prstGeom prst="line">
            <a:avLst/>
          </a:prstGeom>
          <a:ln w="19050">
            <a:solidFill>
              <a:srgbClr val="00A0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7293E38E-7959-A441-A5DB-193D9F0F2366}"/>
              </a:ext>
            </a:extLst>
          </p:cNvPr>
          <p:cNvSpPr txBox="1"/>
          <p:nvPr/>
        </p:nvSpPr>
        <p:spPr>
          <a:xfrm>
            <a:off x="6191517" y="6567779"/>
            <a:ext cx="27741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Teithiau Effro gyda Suzi </a:t>
            </a:r>
            <a:fld id="{8EB2BF8A-7919-874C-98EE-C54E52485A28}" type="slidenum">
              <a:rPr sz="900">
                <a:solidFill>
                  <a:srgbClr val="939393"/>
                </a:solidFill>
                <a:latin typeface="Sofia Pro Soft Light" panose="020B0000000000000000" pitchFamily="34" charset="0"/>
              </a:rPr>
              <a:t>11</a:t>
            </a:fld>
            <a:endParaRPr sz="900">
              <a:solidFill>
                <a:srgbClr val="939393"/>
              </a:solidFill>
              <a:latin typeface="Sofia Pro Soft Light" panose="020B00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8F3180E9-58B8-3543-A365-790C8D936956}"/>
              </a:ext>
            </a:extLst>
          </p:cNvPr>
          <p:cNvSpPr txBox="1"/>
          <p:nvPr/>
        </p:nvSpPr>
        <p:spPr>
          <a:xfrm>
            <a:off x="3707027" y="3781718"/>
            <a:ext cx="4854854" cy="1880103"/>
          </a:xfrm>
          <a:prstGeom prst="rect">
            <a:avLst/>
          </a:prstGeom>
          <a:solidFill>
            <a:schemeClr val="bg1">
              <a:alpha val="94000"/>
            </a:schemeClr>
          </a:solidFill>
          <a:ln w="25400">
            <a:solidFill>
              <a:srgbClr val="8C2D7B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rtl="0"/>
            <a:r>
              <a:rPr lang="cy-GB" dirty="0">
                <a:solidFill>
                  <a:srgbClr val="636363"/>
                </a:solidFill>
                <a:latin typeface="Sofia Pro Soft Light" panose="020B0000000000000000" pitchFamily="34" charset="0"/>
              </a:rPr>
              <a:t>Rydym wedi symud i ffwrdd o'r orsaf i </a:t>
            </a:r>
            <a:r>
              <a:rPr lang="cy-GB" b="1" dirty="0">
                <a:solidFill>
                  <a:srgbClr val="636363"/>
                </a:solidFill>
                <a:latin typeface="Sofia Pro Soft Bold" panose="020B0000000000000000" pitchFamily="34" charset="0"/>
              </a:rPr>
              <a:t>groesfan wastad</a:t>
            </a:r>
            <a:r>
              <a:rPr lang="cy-GB" dirty="0">
                <a:solidFill>
                  <a:srgbClr val="636363"/>
                </a:solidFill>
                <a:latin typeface="Sofia Pro Soft Light" panose="020B0000000000000000" pitchFamily="34" charset="0"/>
              </a:rPr>
              <a:t>. Dyma lle mae palmentydd a ffyrdd yn cwrdd â'r trac. Mae'r arwyddion yma yn helpu pawb i barhau â'u teithiau yn ddiogel. Ydych chi'n gwybod beth </a:t>
            </a:r>
            <a:r>
              <a:rPr lang="cy-GB" b="1" dirty="0">
                <a:solidFill>
                  <a:srgbClr val="8C2D7B"/>
                </a:solidFill>
                <a:latin typeface="Sofia Pro Soft Bold" panose="020B0000000000000000" pitchFamily="34" charset="0"/>
              </a:rPr>
              <a:t>mae'r arwydd hwn yn ei olygu</a:t>
            </a:r>
            <a:r>
              <a:rPr lang="cy-GB" dirty="0">
                <a:solidFill>
                  <a:srgbClr val="636363"/>
                </a:solidFill>
                <a:latin typeface="Sofia Pro Soft Light" panose="020B0000000000000000" pitchFamily="34" charset="0"/>
              </a:rPr>
              <a:t>?</a:t>
            </a:r>
          </a:p>
        </p:txBody>
      </p:sp>
      <p:sp>
        <p:nvSpPr>
          <p:cNvPr id="18" name="Down Arrow 17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11EAAB7A-C342-BD45-9D31-DA4C555EEB5F}"/>
              </a:ext>
            </a:extLst>
          </p:cNvPr>
          <p:cNvSpPr/>
          <p:nvPr/>
        </p:nvSpPr>
        <p:spPr>
          <a:xfrm>
            <a:off x="836077" y="1720873"/>
            <a:ext cx="729343" cy="881134"/>
          </a:xfrm>
          <a:prstGeom prst="downArrow">
            <a:avLst/>
          </a:prstGeom>
          <a:solidFill>
            <a:srgbClr val="8C2D7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52AC3069-D189-0B4C-BBEB-AF87AF5136D4}"/>
              </a:ext>
            </a:extLst>
          </p:cNvPr>
          <p:cNvSpPr txBox="1"/>
          <p:nvPr/>
        </p:nvSpPr>
        <p:spPr>
          <a:xfrm>
            <a:off x="178356" y="6531086"/>
            <a:ext cx="2774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1000" b="1">
                <a:solidFill>
                  <a:srgbClr val="00A0DC"/>
                </a:solidFill>
                <a:latin typeface="Sofia Pro Soft Bold" panose="020B0000000000000000" pitchFamily="34" charset="0"/>
              </a:rPr>
              <a:t>www.switchedonrailsafety.co.uk</a:t>
            </a:r>
          </a:p>
        </p:txBody>
      </p:sp>
      <p:sp>
        <p:nvSpPr>
          <p:cNvPr id="13" name="Down Arrow 12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FD657DCC-5EBB-C14D-A548-DD0B2707EA46}"/>
              </a:ext>
            </a:extLst>
          </p:cNvPr>
          <p:cNvSpPr/>
          <p:nvPr/>
        </p:nvSpPr>
        <p:spPr>
          <a:xfrm rot="5400000">
            <a:off x="1979079" y="2842103"/>
            <a:ext cx="729343" cy="881134"/>
          </a:xfrm>
          <a:prstGeom prst="downArrow">
            <a:avLst/>
          </a:prstGeom>
          <a:solidFill>
            <a:srgbClr val="8C2D7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854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E874F2C3-91CB-0742-939A-D59408648F8A}"/>
              </a:ext>
            </a:extLst>
          </p:cNvPr>
          <p:cNvSpPr/>
          <p:nvPr/>
        </p:nvSpPr>
        <p:spPr>
          <a:xfrm>
            <a:off x="130629" y="130628"/>
            <a:ext cx="8871858" cy="903515"/>
          </a:xfrm>
          <a:prstGeom prst="rect">
            <a:avLst/>
          </a:prstGeom>
          <a:solidFill>
            <a:srgbClr val="00A0DC">
              <a:alpha val="95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text, device, gauge&#10;&#10;Description automatically generated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B359DF60-2A39-514C-91CF-3C4DFE258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4272" y="273277"/>
            <a:ext cx="2160370" cy="1011237"/>
          </a:xfrm>
          <a:prstGeom prst="rect">
            <a:avLst/>
          </a:prstGeom>
        </p:spPr>
      </p:pic>
      <p:pic>
        <p:nvPicPr>
          <p:cNvPr id="12" name="Picture 11" descr="Diagram&#10;&#10;Description automatically generated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16F77B7B-AF7A-A54D-B10C-6131EC6E5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442" y="1234800"/>
            <a:ext cx="9144000" cy="51388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BD691179-3868-F542-8370-76834841011F}"/>
              </a:ext>
            </a:extLst>
          </p:cNvPr>
          <p:cNvSpPr txBox="1"/>
          <p:nvPr/>
        </p:nvSpPr>
        <p:spPr>
          <a:xfrm>
            <a:off x="299358" y="901348"/>
            <a:ext cx="865413" cy="276999"/>
          </a:xfrm>
          <a:prstGeom prst="rect">
            <a:avLst/>
          </a:prstGeom>
          <a:solidFill>
            <a:srgbClr val="00A0DC"/>
          </a:solidFill>
        </p:spPr>
        <p:txBody>
          <a:bodyPr wrap="square" rtlCol="0">
            <a:spAutoFit/>
          </a:bodyPr>
          <a:lstStyle/>
          <a:p>
            <a:pPr rtl="0"/>
            <a:r>
              <a:rPr lang="cy-GB" sz="1200">
                <a:solidFill>
                  <a:schemeClr val="bg1"/>
                </a:solidFill>
                <a:latin typeface="Sofia Pro Soft Medium" panose="020B0000000000000000" pitchFamily="34" charset="0"/>
              </a:rPr>
              <a:t>Sleid 11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7F5B3FDE-4C4C-3F47-8D25-2CF7A2B9A6D9}"/>
              </a:ext>
            </a:extLst>
          </p:cNvPr>
          <p:cNvCxnSpPr/>
          <p:nvPr/>
        </p:nvCxnSpPr>
        <p:spPr>
          <a:xfrm>
            <a:off x="238856" y="6528276"/>
            <a:ext cx="8666287" cy="0"/>
          </a:xfrm>
          <a:prstGeom prst="line">
            <a:avLst/>
          </a:prstGeom>
          <a:ln w="19050">
            <a:solidFill>
              <a:srgbClr val="00A0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7293E38E-7959-A441-A5DB-193D9F0F2366}"/>
              </a:ext>
            </a:extLst>
          </p:cNvPr>
          <p:cNvSpPr txBox="1"/>
          <p:nvPr/>
        </p:nvSpPr>
        <p:spPr>
          <a:xfrm>
            <a:off x="6191517" y="6567779"/>
            <a:ext cx="27741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Teithiau Effro gyda Suzi </a:t>
            </a:r>
            <a:fld id="{8EB2BF8A-7919-874C-98EE-C54E52485A28}" type="slidenum">
              <a:rPr sz="900">
                <a:solidFill>
                  <a:srgbClr val="939393"/>
                </a:solidFill>
                <a:latin typeface="Sofia Pro Soft Light" panose="020B0000000000000000" pitchFamily="34" charset="0"/>
              </a:rPr>
              <a:t>12</a:t>
            </a:fld>
            <a:endParaRPr sz="900">
              <a:solidFill>
                <a:srgbClr val="939393"/>
              </a:solidFill>
              <a:latin typeface="Sofia Pro Soft Light" panose="020B00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8F3180E9-58B8-3543-A365-790C8D936956}"/>
              </a:ext>
            </a:extLst>
          </p:cNvPr>
          <p:cNvSpPr txBox="1"/>
          <p:nvPr/>
        </p:nvSpPr>
        <p:spPr>
          <a:xfrm>
            <a:off x="316992" y="3801964"/>
            <a:ext cx="8588151" cy="2450555"/>
          </a:xfrm>
          <a:prstGeom prst="rect">
            <a:avLst/>
          </a:prstGeom>
          <a:solidFill>
            <a:schemeClr val="bg1">
              <a:alpha val="94000"/>
            </a:schemeClr>
          </a:solidFill>
          <a:ln w="25400">
            <a:solidFill>
              <a:srgbClr val="8C2D7B"/>
            </a:solidFill>
          </a:ln>
        </p:spPr>
        <p:txBody>
          <a:bodyPr wrap="square" lIns="108000" tIns="108000" rIns="108000" bIns="108000" rtlCol="0">
            <a:noAutofit/>
          </a:bodyPr>
          <a:lstStyle/>
          <a:p>
            <a:pPr rtl="0"/>
            <a:r>
              <a:rPr lang="cy-GB" b="1" spc="-20" dirty="0">
                <a:solidFill>
                  <a:srgbClr val="8C2D7B"/>
                </a:solidFill>
                <a:latin typeface="Sofia Pro Soft Bold" panose="020B0000000000000000" pitchFamily="34" charset="0"/>
              </a:rPr>
              <a:t>Gwaith gwych. </a:t>
            </a:r>
            <a:r>
              <a:rPr lang="cy-GB" spc="-20" dirty="0">
                <a:solidFill>
                  <a:srgbClr val="636363"/>
                </a:solidFill>
                <a:latin typeface="Sofia Pro Soft Light" panose="020B0000000000000000" pitchFamily="34" charset="0"/>
              </a:rPr>
              <a:t>Mae'r arwydd hwn yn ein hatgoffa, pan fydd y goleuadau'n fflachio, bod angen i ni aros pellter diogel i ffwrdd o'r cledrau. Weithiau mae rhwystr sy'n dod i lawr i'n cadw draw o'r trenau a'r trac. Mae angen i ni dalu sylw, </a:t>
            </a:r>
            <a:r>
              <a:rPr lang="cy-GB" b="1" spc="-20" dirty="0">
                <a:solidFill>
                  <a:srgbClr val="636363"/>
                </a:solidFill>
                <a:latin typeface="Sofia Pro Soft Bold" panose="020B0000000000000000" pitchFamily="34" charset="0"/>
              </a:rPr>
              <a:t>stopio, edrych a gwrando </a:t>
            </a:r>
            <a:r>
              <a:rPr lang="cy-GB" spc="-20" dirty="0">
                <a:solidFill>
                  <a:srgbClr val="636363"/>
                </a:solidFill>
                <a:latin typeface="Sofia Pro Soft Light" panose="020B0000000000000000" pitchFamily="34" charset="0"/>
              </a:rPr>
              <a:t>a defnyddio'r arwyddion i'n helpu ni i wybod pryd mae'n ddiogel croesi. Efallai y byddwch hefyd yn clywed larwm i'ch helpu chi i wybod pan fydd trên yn dod. Ar adegau bydd un neu fwy o drenau'n defnyddio'r groesfan wastad fel na allwn groesi oni bai bod y larymau'n stopio, y rhwystrau'n cael eu codi a hyd yn oed wedyn, mae angen i ni aros yn </a:t>
            </a:r>
            <a:r>
              <a:rPr lang="cy-GB" b="1" spc="-20" dirty="0">
                <a:solidFill>
                  <a:srgbClr val="636363"/>
                </a:solidFill>
                <a:latin typeface="Sofia Pro Soft Bold" panose="020B0000000000000000" pitchFamily="34" charset="0"/>
              </a:rPr>
              <a:t>Effro </a:t>
            </a:r>
            <a:r>
              <a:rPr lang="cy-GB" spc="-20" dirty="0">
                <a:solidFill>
                  <a:srgbClr val="636363"/>
                </a:solidFill>
                <a:latin typeface="Sofia Pro Soft Light" panose="020B0000000000000000" pitchFamily="34" charset="0"/>
              </a:rPr>
              <a:t>a chroesi'n ofalus iawn.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D2920B61-ECE6-EC4E-AEF3-971AF1D3AD75}"/>
              </a:ext>
            </a:extLst>
          </p:cNvPr>
          <p:cNvSpPr txBox="1"/>
          <p:nvPr/>
        </p:nvSpPr>
        <p:spPr>
          <a:xfrm>
            <a:off x="178356" y="6531086"/>
            <a:ext cx="2774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1000" b="1">
                <a:solidFill>
                  <a:srgbClr val="00A0DC"/>
                </a:solidFill>
                <a:latin typeface="Sofia Pro Soft Bold" panose="020B0000000000000000" pitchFamily="34" charset="0"/>
              </a:rPr>
              <a:t>www.switchedonrailsafety.co.uk</a:t>
            </a:r>
          </a:p>
        </p:txBody>
      </p:sp>
      <p:sp>
        <p:nvSpPr>
          <p:cNvPr id="13" name="Down Arrow 12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0C4BA482-C93B-1547-82AA-74B2305D1A02}"/>
              </a:ext>
            </a:extLst>
          </p:cNvPr>
          <p:cNvSpPr/>
          <p:nvPr/>
        </p:nvSpPr>
        <p:spPr>
          <a:xfrm>
            <a:off x="836077" y="1720873"/>
            <a:ext cx="729343" cy="881134"/>
          </a:xfrm>
          <a:prstGeom prst="downArrow">
            <a:avLst/>
          </a:prstGeom>
          <a:solidFill>
            <a:srgbClr val="8C2D7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Down Arrow 13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329D1B9F-E23A-2D4B-B0C7-4773A432340A}"/>
              </a:ext>
            </a:extLst>
          </p:cNvPr>
          <p:cNvSpPr/>
          <p:nvPr/>
        </p:nvSpPr>
        <p:spPr>
          <a:xfrm rot="5400000">
            <a:off x="1979079" y="2842103"/>
            <a:ext cx="729343" cy="881134"/>
          </a:xfrm>
          <a:prstGeom prst="downArrow">
            <a:avLst/>
          </a:prstGeom>
          <a:solidFill>
            <a:srgbClr val="8C2D7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E874F2C3-91CB-0742-939A-D59408648F8A}"/>
              </a:ext>
            </a:extLst>
          </p:cNvPr>
          <p:cNvSpPr/>
          <p:nvPr/>
        </p:nvSpPr>
        <p:spPr>
          <a:xfrm>
            <a:off x="130629" y="130628"/>
            <a:ext cx="8871858" cy="903515"/>
          </a:xfrm>
          <a:prstGeom prst="rect">
            <a:avLst/>
          </a:prstGeom>
          <a:solidFill>
            <a:srgbClr val="00A0DC">
              <a:alpha val="95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text, device, gauge&#10;&#10;Description automatically generated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B359DF60-2A39-514C-91CF-3C4DFE258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4272" y="273277"/>
            <a:ext cx="2160370" cy="10112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BD691179-3868-F542-8370-76834841011F}"/>
              </a:ext>
            </a:extLst>
          </p:cNvPr>
          <p:cNvSpPr txBox="1"/>
          <p:nvPr/>
        </p:nvSpPr>
        <p:spPr>
          <a:xfrm>
            <a:off x="299358" y="901348"/>
            <a:ext cx="865413" cy="276999"/>
          </a:xfrm>
          <a:prstGeom prst="rect">
            <a:avLst/>
          </a:prstGeom>
          <a:solidFill>
            <a:srgbClr val="00A0DC"/>
          </a:solidFill>
        </p:spPr>
        <p:txBody>
          <a:bodyPr wrap="square" rtlCol="0">
            <a:spAutoFit/>
          </a:bodyPr>
          <a:lstStyle/>
          <a:p>
            <a:pPr rtl="0"/>
            <a:r>
              <a:rPr lang="cy-GB" sz="1200">
                <a:solidFill>
                  <a:schemeClr val="bg1"/>
                </a:solidFill>
                <a:latin typeface="Sofia Pro Soft Medium" panose="020B0000000000000000" pitchFamily="34" charset="0"/>
              </a:rPr>
              <a:t>Sleid 12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7F5B3FDE-4C4C-3F47-8D25-2CF7A2B9A6D9}"/>
              </a:ext>
            </a:extLst>
          </p:cNvPr>
          <p:cNvCxnSpPr/>
          <p:nvPr/>
        </p:nvCxnSpPr>
        <p:spPr>
          <a:xfrm>
            <a:off x="238856" y="6528276"/>
            <a:ext cx="8666287" cy="0"/>
          </a:xfrm>
          <a:prstGeom prst="line">
            <a:avLst/>
          </a:prstGeom>
          <a:ln w="19050">
            <a:solidFill>
              <a:srgbClr val="00A0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7293E38E-7959-A441-A5DB-193D9F0F2366}"/>
              </a:ext>
            </a:extLst>
          </p:cNvPr>
          <p:cNvSpPr txBox="1"/>
          <p:nvPr/>
        </p:nvSpPr>
        <p:spPr>
          <a:xfrm>
            <a:off x="6191517" y="6567779"/>
            <a:ext cx="27741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Teithiau Effro gyda Suzi </a:t>
            </a:r>
            <a:fld id="{8EB2BF8A-7919-874C-98EE-C54E52485A28}" type="slidenum">
              <a:rPr sz="900">
                <a:solidFill>
                  <a:srgbClr val="939393"/>
                </a:solidFill>
                <a:latin typeface="Sofia Pro Soft Light" panose="020B0000000000000000" pitchFamily="34" charset="0"/>
              </a:rPr>
              <a:t>13</a:t>
            </a:fld>
            <a:endParaRPr sz="900">
              <a:solidFill>
                <a:srgbClr val="939393"/>
              </a:solidFill>
              <a:latin typeface="Sofia Pro Soft Light" panose="020B0000000000000000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C9E783E3-625A-BB41-9319-7185D5AB9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56" y="2022332"/>
            <a:ext cx="2490779" cy="43527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D69E11E9-8561-4249-82EE-0CB24C56C484}"/>
              </a:ext>
            </a:extLst>
          </p:cNvPr>
          <p:cNvSpPr txBox="1"/>
          <p:nvPr/>
        </p:nvSpPr>
        <p:spPr>
          <a:xfrm>
            <a:off x="3307382" y="1342779"/>
            <a:ext cx="5400236" cy="192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b="1" dirty="0">
                <a:solidFill>
                  <a:srgbClr val="8C2D7B"/>
                </a:solidFill>
                <a:latin typeface="Sofia Pro Soft Bold" panose="020B0000000000000000" pitchFamily="34" charset="0"/>
              </a:rPr>
              <a:t>Llongyfarchiadau! </a:t>
            </a:r>
          </a:p>
          <a:p>
            <a:endParaRPr lang="en-GB" b="1" dirty="0">
              <a:solidFill>
                <a:srgbClr val="8C2D7B"/>
              </a:solidFill>
              <a:latin typeface="Sofia Pro Soft Bold" panose="020B0000000000000000" pitchFamily="34" charset="0"/>
            </a:endParaRPr>
          </a:p>
          <a:p>
            <a:pPr rtl="0"/>
            <a:r>
              <a:rPr lang="cy-GB" dirty="0">
                <a:solidFill>
                  <a:srgbClr val="636363"/>
                </a:solidFill>
                <a:latin typeface="Sofia Pro Soft Light" panose="020B0000000000000000" pitchFamily="34" charset="0"/>
              </a:rPr>
              <a:t>Rydych chi wedi aros yn Effro ac wedi dangos faint rydych chi'n ei wybod am rai o'r arwyddion sy'n ein cadw ni'n ddiogel o amgylch y rheilffyrdd. Rydych chi wedi ennill eich </a:t>
            </a:r>
            <a:r>
              <a:rPr lang="cy-GB" b="1" dirty="0">
                <a:solidFill>
                  <a:srgbClr val="636363"/>
                </a:solidFill>
                <a:latin typeface="Sofia Pro Soft Bold" panose="020B0000000000000000" pitchFamily="34" charset="0"/>
              </a:rPr>
              <a:t>bathodyn Effro: Gwyliwr Trenau</a:t>
            </a:r>
            <a:r>
              <a:rPr lang="cy-GB" dirty="0">
                <a:solidFill>
                  <a:srgbClr val="636363"/>
                </a:solidFill>
                <a:latin typeface="Sofia Pro Soft Light" panose="020B0000000000000000" pitchFamily="34" charset="0"/>
              </a:rPr>
              <a:t>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0712B13F-88AB-B54E-BE3E-8CE19002EE0D}"/>
              </a:ext>
            </a:extLst>
          </p:cNvPr>
          <p:cNvSpPr txBox="1"/>
          <p:nvPr/>
        </p:nvSpPr>
        <p:spPr>
          <a:xfrm>
            <a:off x="178356" y="6531086"/>
            <a:ext cx="2774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1000" b="1">
                <a:solidFill>
                  <a:srgbClr val="00A0DC"/>
                </a:solidFill>
                <a:latin typeface="Sofia Pro Soft Bold" panose="020B0000000000000000" pitchFamily="34" charset="0"/>
              </a:rPr>
              <a:t>www.switchedonrailsafety.co.uk</a:t>
            </a:r>
          </a:p>
        </p:txBody>
      </p:sp>
      <p:pic>
        <p:nvPicPr>
          <p:cNvPr id="4" name="Picture 3" descr="Logo&#10;&#10;Description automatically generated with low confidence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4DAC4234-C572-F043-821D-6A8899B209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110" y="3232342"/>
            <a:ext cx="2159506" cy="2152800"/>
          </a:xfrm>
          <a:prstGeom prst="rect">
            <a:avLst/>
          </a:prstGeom>
        </p:spPr>
      </p:pic>
      <p:pic>
        <p:nvPicPr>
          <p:cNvPr id="13" name="Picture 12" descr="A picture containing text, picture frame&#10;&#10;Description automatically generated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4017C4E0-0D5B-AB42-B1D1-539C0848F45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15000"/>
          </a:blip>
          <a:stretch>
            <a:fillRect/>
          </a:stretch>
        </p:blipFill>
        <p:spPr>
          <a:xfrm rot="20988652">
            <a:off x="4512807" y="5539366"/>
            <a:ext cx="1137037" cy="740960"/>
          </a:xfrm>
          <a:prstGeom prst="rect">
            <a:avLst/>
          </a:prstGeom>
        </p:spPr>
      </p:pic>
      <p:pic>
        <p:nvPicPr>
          <p:cNvPr id="14" name="Picture 13" descr="A picture containing text, picture frame&#10;&#10;Description automatically generated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82642E9B-2981-7741-B579-A18BF4201D5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15000"/>
          </a:blip>
          <a:stretch>
            <a:fillRect/>
          </a:stretch>
        </p:blipFill>
        <p:spPr>
          <a:xfrm rot="1268078">
            <a:off x="6014127" y="5434275"/>
            <a:ext cx="1137037" cy="740960"/>
          </a:xfrm>
          <a:prstGeom prst="rect">
            <a:avLst/>
          </a:prstGeom>
        </p:spPr>
      </p:pic>
      <p:pic>
        <p:nvPicPr>
          <p:cNvPr id="15" name="Picture 14" descr="A picture containing text, picture frame&#10;&#10;Description automatically generated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70659912-9710-3A45-9304-64FB8BAD113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15000"/>
          </a:blip>
          <a:stretch>
            <a:fillRect/>
          </a:stretch>
        </p:blipFill>
        <p:spPr>
          <a:xfrm rot="2050967">
            <a:off x="2995371" y="5530035"/>
            <a:ext cx="1137037" cy="740960"/>
          </a:xfrm>
          <a:prstGeom prst="rect">
            <a:avLst/>
          </a:prstGeom>
        </p:spPr>
      </p:pic>
      <p:pic>
        <p:nvPicPr>
          <p:cNvPr id="17" name="Picture 16" descr="A picture containing text, picture frame&#10;&#10;Description automatically generated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2D5F9A07-4303-D24C-8BDF-C618A48FD25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15000"/>
          </a:blip>
          <a:stretch>
            <a:fillRect/>
          </a:stretch>
        </p:blipFill>
        <p:spPr>
          <a:xfrm rot="20695095">
            <a:off x="7466191" y="5498928"/>
            <a:ext cx="1137037" cy="74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577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E874F2C3-91CB-0742-939A-D59408648F8A}"/>
              </a:ext>
            </a:extLst>
          </p:cNvPr>
          <p:cNvSpPr/>
          <p:nvPr/>
        </p:nvSpPr>
        <p:spPr>
          <a:xfrm>
            <a:off x="130629" y="130628"/>
            <a:ext cx="8871858" cy="903515"/>
          </a:xfrm>
          <a:prstGeom prst="rect">
            <a:avLst/>
          </a:prstGeom>
          <a:solidFill>
            <a:srgbClr val="00A0DC">
              <a:alpha val="95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text, device, gauge&#10;&#10;Description automatically generated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B359DF60-2A39-514C-91CF-3C4DFE258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4272" y="273277"/>
            <a:ext cx="2160370" cy="1011237"/>
          </a:xfrm>
          <a:prstGeom prst="rect">
            <a:avLst/>
          </a:prstGeom>
        </p:spPr>
      </p:pic>
      <p:pic>
        <p:nvPicPr>
          <p:cNvPr id="6" name="Picture 5" descr="A picture containing text, picture frame&#10;&#10;Description automatically generated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683C2A64-D8E4-5C42-BFC5-E53C7461A0C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</a:blip>
          <a:stretch>
            <a:fillRect/>
          </a:stretch>
        </p:blipFill>
        <p:spPr>
          <a:xfrm rot="1268078">
            <a:off x="273696" y="5444637"/>
            <a:ext cx="1137037" cy="740960"/>
          </a:xfrm>
          <a:prstGeom prst="rect">
            <a:avLst/>
          </a:prstGeom>
          <a:effectLst>
            <a:softEdge rad="0"/>
          </a:effectLst>
        </p:spPr>
      </p:pic>
      <p:pic>
        <p:nvPicPr>
          <p:cNvPr id="9" name="Picture 8" descr="A picture containing text, picture frame&#10;&#10;Description automatically generated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D1C9B564-E599-5F45-B844-E3B0912A274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</a:blip>
          <a:stretch>
            <a:fillRect/>
          </a:stretch>
        </p:blipFill>
        <p:spPr>
          <a:xfrm>
            <a:off x="1733487" y="5444638"/>
            <a:ext cx="1137037" cy="740960"/>
          </a:xfrm>
          <a:prstGeom prst="rect">
            <a:avLst/>
          </a:prstGeom>
        </p:spPr>
      </p:pic>
      <p:pic>
        <p:nvPicPr>
          <p:cNvPr id="10" name="Picture 9" descr="A picture containing text, picture frame&#10;&#10;Description automatically generated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1F92631A-B3C0-D444-9D84-79A06D3F7A0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</a:blip>
          <a:stretch>
            <a:fillRect/>
          </a:stretch>
        </p:blipFill>
        <p:spPr>
          <a:xfrm rot="2050967">
            <a:off x="3174942" y="5530035"/>
            <a:ext cx="1137037" cy="7409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BD691179-3868-F542-8370-76834841011F}"/>
              </a:ext>
            </a:extLst>
          </p:cNvPr>
          <p:cNvSpPr txBox="1"/>
          <p:nvPr/>
        </p:nvSpPr>
        <p:spPr>
          <a:xfrm>
            <a:off x="299358" y="901348"/>
            <a:ext cx="865413" cy="276999"/>
          </a:xfrm>
          <a:prstGeom prst="rect">
            <a:avLst/>
          </a:prstGeom>
          <a:solidFill>
            <a:srgbClr val="00A0DC"/>
          </a:solidFill>
        </p:spPr>
        <p:txBody>
          <a:bodyPr wrap="square" rtlCol="0">
            <a:spAutoFit/>
          </a:bodyPr>
          <a:lstStyle/>
          <a:p>
            <a:pPr rtl="0"/>
            <a:r>
              <a:rPr lang="cy-GB" sz="1200">
                <a:solidFill>
                  <a:schemeClr val="bg1"/>
                </a:solidFill>
                <a:latin typeface="Sofia Pro Soft Medium" panose="020B0000000000000000" pitchFamily="34" charset="0"/>
              </a:rPr>
              <a:t>Sleid 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7F5B3FDE-4C4C-3F47-8D25-2CF7A2B9A6D9}"/>
              </a:ext>
            </a:extLst>
          </p:cNvPr>
          <p:cNvCxnSpPr/>
          <p:nvPr/>
        </p:nvCxnSpPr>
        <p:spPr>
          <a:xfrm>
            <a:off x="238856" y="6528276"/>
            <a:ext cx="8666287" cy="0"/>
          </a:xfrm>
          <a:prstGeom prst="line">
            <a:avLst/>
          </a:prstGeom>
          <a:ln w="19050">
            <a:solidFill>
              <a:srgbClr val="00A0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7293E38E-7959-A441-A5DB-193D9F0F2366}"/>
              </a:ext>
            </a:extLst>
          </p:cNvPr>
          <p:cNvSpPr txBox="1"/>
          <p:nvPr/>
        </p:nvSpPr>
        <p:spPr>
          <a:xfrm>
            <a:off x="6191517" y="6567779"/>
            <a:ext cx="27741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Teithiau Effro gyda Suzi </a:t>
            </a:r>
            <a:fld id="{2971B8E4-C3FF-FA45-A834-4997EB66B919}" type="slidenum">
              <a:rPr sz="900">
                <a:solidFill>
                  <a:srgbClr val="939393"/>
                </a:solidFill>
                <a:latin typeface="Sofia Pro Soft Light" panose="020B0000000000000000" pitchFamily="34" charset="0"/>
              </a:rPr>
              <a:t>2</a:t>
            </a:fld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53252B42-4402-0B49-B4CC-0F4F566FA9A6}"/>
              </a:ext>
            </a:extLst>
          </p:cNvPr>
          <p:cNvSpPr txBox="1"/>
          <p:nvPr/>
        </p:nvSpPr>
        <p:spPr>
          <a:xfrm>
            <a:off x="299358" y="1467566"/>
            <a:ext cx="60687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>
                <a:solidFill>
                  <a:srgbClr val="636363"/>
                </a:solidFill>
                <a:latin typeface="Sofia Pro Soft Light" panose="020B0000000000000000" pitchFamily="34" charset="0"/>
              </a:rPr>
              <a:t>Ydych chi'n </a:t>
            </a:r>
            <a:r>
              <a:rPr lang="cy-GB" b="1">
                <a:solidFill>
                  <a:srgbClr val="636363"/>
                </a:solidFill>
                <a:latin typeface="Sofia Pro Soft Bold" panose="020B0000000000000000" pitchFamily="34" charset="0"/>
              </a:rPr>
              <a:t>Effro </a:t>
            </a:r>
            <a:r>
              <a:rPr lang="cy-GB">
                <a:solidFill>
                  <a:srgbClr val="636363"/>
                </a:solidFill>
                <a:latin typeface="Sofia Pro Soft Light" panose="020B0000000000000000" pitchFamily="34" charset="0"/>
              </a:rPr>
              <a:t>ac yn barod i brofi'ch gwybodaeth am arwyddion y trên? </a:t>
            </a:r>
          </a:p>
          <a:p>
            <a:endParaRPr lang="en-GB" dirty="0">
              <a:solidFill>
                <a:srgbClr val="636363"/>
              </a:solidFill>
              <a:latin typeface="Sofia Pro Soft Light" panose="020B0000000000000000" pitchFamily="34" charset="0"/>
            </a:endParaRPr>
          </a:p>
          <a:p>
            <a:pPr rtl="0"/>
            <a:r>
              <a:rPr lang="cy-GB">
                <a:solidFill>
                  <a:srgbClr val="636363"/>
                </a:solidFill>
                <a:latin typeface="Sofia Pro Soft Light" panose="020B0000000000000000" pitchFamily="34" charset="0"/>
              </a:rPr>
              <a:t>Paratowch i ennill eich </a:t>
            </a:r>
            <a:r>
              <a:rPr lang="cy-GB" b="1">
                <a:solidFill>
                  <a:srgbClr val="636363"/>
                </a:solidFill>
                <a:latin typeface="Sofia Pro Soft Bold" panose="020B0000000000000000" pitchFamily="34" charset="0"/>
              </a:rPr>
              <a:t>bathodyn: Gwyliwr Arwyddion Effro</a:t>
            </a:r>
            <a:r>
              <a:rPr lang="cy-GB">
                <a:solidFill>
                  <a:srgbClr val="636363"/>
                </a:solidFill>
                <a:latin typeface="Sofia Pro Soft Light" panose="020B0000000000000000" pitchFamily="34" charset="0"/>
              </a:rPr>
              <a:t>.</a:t>
            </a:r>
          </a:p>
        </p:txBody>
      </p:sp>
      <p:pic>
        <p:nvPicPr>
          <p:cNvPr id="11" name="Picture 10" descr="A picture containing text, picture frame&#10;&#10;Description automatically generated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2770931F-A97C-C940-A0E2-D45AECB0710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</a:blip>
          <a:stretch>
            <a:fillRect/>
          </a:stretch>
        </p:blipFill>
        <p:spPr>
          <a:xfrm rot="20988652">
            <a:off x="4692378" y="5539366"/>
            <a:ext cx="1137037" cy="7409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EEC62437-04E9-E84F-AD88-D2ACC6D0C3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9207" y="1235010"/>
            <a:ext cx="2970002" cy="5290457"/>
          </a:xfrm>
          <a:prstGeom prst="rect">
            <a:avLst/>
          </a:prstGeom>
        </p:spPr>
      </p:pic>
      <p:pic>
        <p:nvPicPr>
          <p:cNvPr id="15" name="Picture 14" descr="Text&#10;&#10;Description automatically generated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647F4A19-53C1-C146-BC8E-4A1F7554C8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8657" y="2824664"/>
            <a:ext cx="2730827" cy="104901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F28CF0D6-D823-A444-BA49-0F6F4272474E}"/>
              </a:ext>
            </a:extLst>
          </p:cNvPr>
          <p:cNvSpPr txBox="1"/>
          <p:nvPr/>
        </p:nvSpPr>
        <p:spPr>
          <a:xfrm>
            <a:off x="178356" y="6531086"/>
            <a:ext cx="2774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1000" b="1">
                <a:solidFill>
                  <a:srgbClr val="00A0DC"/>
                </a:solidFill>
                <a:latin typeface="Sofia Pro Soft Bold" panose="020B0000000000000000" pitchFamily="34" charset="0"/>
              </a:rPr>
              <a:t>www.switchedonrailsafety.co.uk</a:t>
            </a:r>
          </a:p>
        </p:txBody>
      </p:sp>
      <p:pic>
        <p:nvPicPr>
          <p:cNvPr id="12" name="Picture 11" descr="Shape&#10;&#10;Description automatically generated with low confidence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DCED8192-A100-784F-ACE9-2F69C3209B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0881" y="4003547"/>
            <a:ext cx="1127110" cy="2061551"/>
          </a:xfrm>
          <a:prstGeom prst="rect">
            <a:avLst/>
          </a:prstGeom>
        </p:spPr>
      </p:pic>
      <p:pic>
        <p:nvPicPr>
          <p:cNvPr id="17" name="Picture 16" descr="A picture containing text, sign, outdoor, clipart&#10;&#10;Description automatically generated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DD9DFBDA-1CB0-3344-96B9-0E4D829B05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8824" y="3479081"/>
            <a:ext cx="21717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479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E874F2C3-91CB-0742-939A-D59408648F8A}"/>
              </a:ext>
            </a:extLst>
          </p:cNvPr>
          <p:cNvSpPr/>
          <p:nvPr/>
        </p:nvSpPr>
        <p:spPr>
          <a:xfrm>
            <a:off x="130629" y="130628"/>
            <a:ext cx="8871858" cy="903515"/>
          </a:xfrm>
          <a:prstGeom prst="rect">
            <a:avLst/>
          </a:prstGeom>
          <a:solidFill>
            <a:srgbClr val="00A0DC">
              <a:alpha val="95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Graphical user interface, diagram&#10;&#10;Description automatically generated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A14462F0-7F1C-B141-A578-88305E8CA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442" y="1234735"/>
            <a:ext cx="9144000" cy="5129561"/>
          </a:xfrm>
          <a:prstGeom prst="rect">
            <a:avLst/>
          </a:prstGeom>
        </p:spPr>
      </p:pic>
      <p:pic>
        <p:nvPicPr>
          <p:cNvPr id="7" name="Picture 6" descr="A picture containing text, device, gauge&#10;&#10;Description automatically generated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B359DF60-2A39-514C-91CF-3C4DFE258E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4272" y="273277"/>
            <a:ext cx="2160370" cy="10112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BD691179-3868-F542-8370-76834841011F}"/>
              </a:ext>
            </a:extLst>
          </p:cNvPr>
          <p:cNvSpPr txBox="1"/>
          <p:nvPr/>
        </p:nvSpPr>
        <p:spPr>
          <a:xfrm>
            <a:off x="299358" y="901348"/>
            <a:ext cx="865413" cy="276999"/>
          </a:xfrm>
          <a:prstGeom prst="rect">
            <a:avLst/>
          </a:prstGeom>
          <a:solidFill>
            <a:srgbClr val="00A0DC"/>
          </a:solidFill>
        </p:spPr>
        <p:txBody>
          <a:bodyPr wrap="square" rtlCol="0">
            <a:spAutoFit/>
          </a:bodyPr>
          <a:lstStyle/>
          <a:p>
            <a:pPr rtl="0"/>
            <a:r>
              <a:rPr lang="cy-GB" sz="1200">
                <a:solidFill>
                  <a:schemeClr val="bg1"/>
                </a:solidFill>
                <a:latin typeface="Sofia Pro Soft Medium" panose="020B0000000000000000" pitchFamily="34" charset="0"/>
              </a:rPr>
              <a:t>Sleid 2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7F5B3FDE-4C4C-3F47-8D25-2CF7A2B9A6D9}"/>
              </a:ext>
            </a:extLst>
          </p:cNvPr>
          <p:cNvCxnSpPr/>
          <p:nvPr/>
        </p:nvCxnSpPr>
        <p:spPr>
          <a:xfrm>
            <a:off x="238856" y="6528276"/>
            <a:ext cx="8666287" cy="0"/>
          </a:xfrm>
          <a:prstGeom prst="line">
            <a:avLst/>
          </a:prstGeom>
          <a:ln w="19050">
            <a:solidFill>
              <a:srgbClr val="00A0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1774D415-3967-6C47-B142-FB8CA203834E}"/>
              </a:ext>
            </a:extLst>
          </p:cNvPr>
          <p:cNvSpPr txBox="1"/>
          <p:nvPr/>
        </p:nvSpPr>
        <p:spPr>
          <a:xfrm>
            <a:off x="178356" y="6531086"/>
            <a:ext cx="2774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1000" b="1">
                <a:solidFill>
                  <a:srgbClr val="00A0DC"/>
                </a:solidFill>
                <a:latin typeface="Sofia Pro Soft Bold" panose="020B0000000000000000" pitchFamily="34" charset="0"/>
              </a:rPr>
              <a:t>www.switchedonrailsafety.co.uk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7293E38E-7959-A441-A5DB-193D9F0F2366}"/>
              </a:ext>
            </a:extLst>
          </p:cNvPr>
          <p:cNvSpPr txBox="1"/>
          <p:nvPr/>
        </p:nvSpPr>
        <p:spPr>
          <a:xfrm>
            <a:off x="6191517" y="6567779"/>
            <a:ext cx="27741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Teithiau Effro gyda Suzi 3 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40C5FE48-133B-7F4D-826A-4F0EC438515F}"/>
              </a:ext>
            </a:extLst>
          </p:cNvPr>
          <p:cNvSpPr txBox="1"/>
          <p:nvPr/>
        </p:nvSpPr>
        <p:spPr>
          <a:xfrm>
            <a:off x="299358" y="1587309"/>
            <a:ext cx="4740728" cy="2711100"/>
          </a:xfrm>
          <a:prstGeom prst="rect">
            <a:avLst/>
          </a:prstGeom>
          <a:solidFill>
            <a:schemeClr val="bg1">
              <a:alpha val="94000"/>
            </a:schemeClr>
          </a:solidFill>
          <a:ln w="25400">
            <a:solidFill>
              <a:srgbClr val="8C2D7B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rtl="0"/>
            <a:r>
              <a:rPr lang="cy-GB">
                <a:solidFill>
                  <a:srgbClr val="636363"/>
                </a:solidFill>
                <a:latin typeface="Sofia Pro Soft Light" panose="020B0000000000000000" pitchFamily="34" charset="0"/>
              </a:rPr>
              <a:t>Dewch inni ddechrau yma. </a:t>
            </a:r>
          </a:p>
          <a:p>
            <a:endParaRPr lang="en-GB" dirty="0">
              <a:solidFill>
                <a:srgbClr val="636363"/>
              </a:solidFill>
              <a:latin typeface="Sofia Pro Soft Light" panose="020B0000000000000000" pitchFamily="34" charset="0"/>
            </a:endParaRPr>
          </a:p>
          <a:p>
            <a:pPr rtl="0"/>
            <a:r>
              <a:rPr lang="cy-GB">
                <a:solidFill>
                  <a:srgbClr val="636363"/>
                </a:solidFill>
                <a:latin typeface="Sofia Pro Soft Light" panose="020B0000000000000000" pitchFamily="34" charset="0"/>
              </a:rPr>
              <a:t>Nid yw'r llinell hon yn arwydd fel rhai o'r lleill rydym yn mynd i'w dysgu heddiw ond mae'n bwysig iawn ac mae'n rhywbeth y mae'n rhaid i ni dalu sylw iddo. </a:t>
            </a:r>
          </a:p>
          <a:p>
            <a:endParaRPr lang="en-GB" dirty="0">
              <a:solidFill>
                <a:srgbClr val="636363"/>
              </a:solidFill>
              <a:latin typeface="Sofia Pro Soft Light" panose="020B0000000000000000" pitchFamily="34" charset="0"/>
            </a:endParaRPr>
          </a:p>
          <a:p>
            <a:pPr rtl="0"/>
            <a:r>
              <a:rPr lang="cy-GB">
                <a:solidFill>
                  <a:srgbClr val="636363"/>
                </a:solidFill>
                <a:latin typeface="Sofia Pro Soft Light" panose="020B0000000000000000" pitchFamily="34" charset="0"/>
              </a:rPr>
              <a:t>Beth sydd angen i ni ei wneud pan welwn linell felen ar y platfform?</a:t>
            </a:r>
          </a:p>
        </p:txBody>
      </p:sp>
      <p:sp>
        <p:nvSpPr>
          <p:cNvPr id="19" name="Down Arrow 18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C7CE7061-5FEA-7F44-9104-85D6889CF307}"/>
              </a:ext>
            </a:extLst>
          </p:cNvPr>
          <p:cNvSpPr/>
          <p:nvPr/>
        </p:nvSpPr>
        <p:spPr>
          <a:xfrm>
            <a:off x="4490800" y="4611481"/>
            <a:ext cx="729343" cy="881134"/>
          </a:xfrm>
          <a:prstGeom prst="downArrow">
            <a:avLst/>
          </a:prstGeom>
          <a:solidFill>
            <a:srgbClr val="8C2D7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Down Arrow 23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04E4D1B4-474C-A14F-8E7F-667BBD7459D3}"/>
              </a:ext>
            </a:extLst>
          </p:cNvPr>
          <p:cNvSpPr/>
          <p:nvPr/>
        </p:nvSpPr>
        <p:spPr>
          <a:xfrm>
            <a:off x="2438400" y="5270691"/>
            <a:ext cx="729343" cy="881134"/>
          </a:xfrm>
          <a:prstGeom prst="downArrow">
            <a:avLst/>
          </a:prstGeom>
          <a:solidFill>
            <a:srgbClr val="8C2D7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Down Arrow 24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24F45325-25D2-E84F-B457-240D9B4A9117}"/>
              </a:ext>
            </a:extLst>
          </p:cNvPr>
          <p:cNvSpPr/>
          <p:nvPr/>
        </p:nvSpPr>
        <p:spPr>
          <a:xfrm>
            <a:off x="6319600" y="4018834"/>
            <a:ext cx="729343" cy="881134"/>
          </a:xfrm>
          <a:prstGeom prst="downArrow">
            <a:avLst/>
          </a:prstGeom>
          <a:solidFill>
            <a:srgbClr val="8C2D7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636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E874F2C3-91CB-0742-939A-D59408648F8A}"/>
              </a:ext>
            </a:extLst>
          </p:cNvPr>
          <p:cNvSpPr/>
          <p:nvPr/>
        </p:nvSpPr>
        <p:spPr>
          <a:xfrm>
            <a:off x="130629" y="130628"/>
            <a:ext cx="8871858" cy="903515"/>
          </a:xfrm>
          <a:prstGeom prst="rect">
            <a:avLst/>
          </a:prstGeom>
          <a:solidFill>
            <a:srgbClr val="00A0DC">
              <a:alpha val="95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Graphical user interface, diagram&#10;&#10;Description automatically generated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BCDB6CDA-CCFA-E04A-913A-DFE931671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42" y="1234735"/>
            <a:ext cx="9144000" cy="5129561"/>
          </a:xfrm>
          <a:prstGeom prst="rect">
            <a:avLst/>
          </a:prstGeom>
        </p:spPr>
      </p:pic>
      <p:pic>
        <p:nvPicPr>
          <p:cNvPr id="7" name="Picture 6" descr="A picture containing text, device, gauge&#10;&#10;Description automatically generated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B359DF60-2A39-514C-91CF-3C4DFE258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4272" y="273277"/>
            <a:ext cx="2160370" cy="10112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BD691179-3868-F542-8370-76834841011F}"/>
              </a:ext>
            </a:extLst>
          </p:cNvPr>
          <p:cNvSpPr txBox="1"/>
          <p:nvPr/>
        </p:nvSpPr>
        <p:spPr>
          <a:xfrm>
            <a:off x="299358" y="901348"/>
            <a:ext cx="865413" cy="276999"/>
          </a:xfrm>
          <a:prstGeom prst="rect">
            <a:avLst/>
          </a:prstGeom>
          <a:solidFill>
            <a:srgbClr val="00A0DC"/>
          </a:solidFill>
        </p:spPr>
        <p:txBody>
          <a:bodyPr wrap="square" rtlCol="0">
            <a:spAutoFit/>
          </a:bodyPr>
          <a:lstStyle/>
          <a:p>
            <a:pPr rtl="0"/>
            <a:r>
              <a:rPr lang="cy-GB" sz="1200">
                <a:solidFill>
                  <a:schemeClr val="bg1"/>
                </a:solidFill>
                <a:latin typeface="Sofia Pro Soft Medium" panose="020B0000000000000000" pitchFamily="34" charset="0"/>
              </a:rPr>
              <a:t>Sleid 3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7F5B3FDE-4C4C-3F47-8D25-2CF7A2B9A6D9}"/>
              </a:ext>
            </a:extLst>
          </p:cNvPr>
          <p:cNvCxnSpPr/>
          <p:nvPr/>
        </p:nvCxnSpPr>
        <p:spPr>
          <a:xfrm>
            <a:off x="238856" y="6528276"/>
            <a:ext cx="8666287" cy="0"/>
          </a:xfrm>
          <a:prstGeom prst="line">
            <a:avLst/>
          </a:prstGeom>
          <a:ln w="19050">
            <a:solidFill>
              <a:srgbClr val="00A0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7293E38E-7959-A441-A5DB-193D9F0F2366}"/>
              </a:ext>
            </a:extLst>
          </p:cNvPr>
          <p:cNvSpPr txBox="1"/>
          <p:nvPr/>
        </p:nvSpPr>
        <p:spPr>
          <a:xfrm>
            <a:off x="6191517" y="6567779"/>
            <a:ext cx="27741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Teithiau Effro gyda Suzi </a:t>
            </a:r>
            <a:fld id="{B17C9249-B944-D44E-BE6D-70E151FF3A84}" type="slidenum">
              <a:rPr sz="900">
                <a:solidFill>
                  <a:srgbClr val="939393"/>
                </a:solidFill>
                <a:latin typeface="Sofia Pro Soft Light" panose="020B0000000000000000" pitchFamily="34" charset="0"/>
              </a:rPr>
              <a:t>4</a:t>
            </a:fld>
            <a:endParaRPr sz="900">
              <a:solidFill>
                <a:srgbClr val="939393"/>
              </a:solidFill>
              <a:latin typeface="Sofia Pro Soft Light" panose="020B00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40C5FE48-133B-7F4D-826A-4F0EC438515F}"/>
              </a:ext>
            </a:extLst>
          </p:cNvPr>
          <p:cNvSpPr txBox="1"/>
          <p:nvPr/>
        </p:nvSpPr>
        <p:spPr>
          <a:xfrm>
            <a:off x="2386399" y="1590255"/>
            <a:ext cx="4360317" cy="1585431"/>
          </a:xfrm>
          <a:prstGeom prst="rect">
            <a:avLst/>
          </a:prstGeom>
          <a:solidFill>
            <a:schemeClr val="bg1">
              <a:alpha val="94000"/>
            </a:schemeClr>
          </a:solidFill>
          <a:ln w="25400">
            <a:solidFill>
              <a:srgbClr val="8C2D7B"/>
            </a:solidFill>
          </a:ln>
        </p:spPr>
        <p:txBody>
          <a:bodyPr wrap="square" lIns="108000" tIns="108000" rIns="108000" bIns="108000" rtlCol="0">
            <a:noAutofit/>
          </a:bodyPr>
          <a:lstStyle/>
          <a:p>
            <a:pPr rtl="0"/>
            <a:r>
              <a:rPr lang="cy-GB" b="1" dirty="0">
                <a:solidFill>
                  <a:srgbClr val="8C2D7B"/>
                </a:solidFill>
                <a:latin typeface="Sofia Pro Soft Bold" panose="020B0000000000000000" pitchFamily="34" charset="0"/>
              </a:rPr>
              <a:t>Mae hynny'n iawn! </a:t>
            </a:r>
            <a:r>
              <a:rPr lang="cy-GB" dirty="0">
                <a:solidFill>
                  <a:srgbClr val="636363"/>
                </a:solidFill>
                <a:latin typeface="Sofia Pro Soft Light" panose="020B0000000000000000" pitchFamily="34" charset="0"/>
              </a:rPr>
              <a:t>Mae angen i ni sefyll y tu ôl i'r llinell felen. Bydd yn ein cadw'n ddiogel rhag trenau sy'n symud yn gyflym ac yn sicrhau na fyddwn yn cwympo ar y cledrau yn ddamweiniol.</a:t>
            </a:r>
          </a:p>
        </p:txBody>
      </p:sp>
      <p:sp>
        <p:nvSpPr>
          <p:cNvPr id="19" name="Down Arrow 18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C7CE7061-5FEA-7F44-9104-85D6889CF307}"/>
              </a:ext>
            </a:extLst>
          </p:cNvPr>
          <p:cNvSpPr/>
          <p:nvPr/>
        </p:nvSpPr>
        <p:spPr>
          <a:xfrm>
            <a:off x="4484914" y="4702629"/>
            <a:ext cx="729343" cy="881134"/>
          </a:xfrm>
          <a:prstGeom prst="downArrow">
            <a:avLst/>
          </a:prstGeom>
          <a:solidFill>
            <a:srgbClr val="8C2D7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DFFCDC69-5B07-8B44-908F-A7EFB8F46C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356" y="2022332"/>
            <a:ext cx="2490779" cy="43527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2B214CED-7C2E-424F-A1D3-ED0877AB52AA}"/>
              </a:ext>
            </a:extLst>
          </p:cNvPr>
          <p:cNvSpPr txBox="1"/>
          <p:nvPr/>
        </p:nvSpPr>
        <p:spPr>
          <a:xfrm>
            <a:off x="178356" y="6531086"/>
            <a:ext cx="2774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1000" b="1">
                <a:solidFill>
                  <a:srgbClr val="00A0DC"/>
                </a:solidFill>
                <a:latin typeface="Sofia Pro Soft Bold" panose="020B0000000000000000" pitchFamily="34" charset="0"/>
              </a:rPr>
              <a:t>www.switchedonrailsafety.co.uk</a:t>
            </a:r>
          </a:p>
        </p:txBody>
      </p:sp>
    </p:spTree>
    <p:extLst>
      <p:ext uri="{BB962C8B-B14F-4D97-AF65-F5344CB8AC3E}">
        <p14:creationId xmlns:p14="http://schemas.microsoft.com/office/powerpoint/2010/main" val="1788266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sign&#10;&#10;Description automatically generated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D3A99655-C4FD-CE42-A97C-6B3F3DA4E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42" y="1234800"/>
            <a:ext cx="9144000" cy="514088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E874F2C3-91CB-0742-939A-D59408648F8A}"/>
              </a:ext>
            </a:extLst>
          </p:cNvPr>
          <p:cNvSpPr/>
          <p:nvPr/>
        </p:nvSpPr>
        <p:spPr>
          <a:xfrm>
            <a:off x="130629" y="130628"/>
            <a:ext cx="8871858" cy="903515"/>
          </a:xfrm>
          <a:prstGeom prst="rect">
            <a:avLst/>
          </a:prstGeom>
          <a:solidFill>
            <a:srgbClr val="00A0DC">
              <a:alpha val="95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text, device, gauge&#10;&#10;Description automatically generated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B359DF60-2A39-514C-91CF-3C4DFE258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4272" y="273277"/>
            <a:ext cx="2160370" cy="10112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BD691179-3868-F542-8370-76834841011F}"/>
              </a:ext>
            </a:extLst>
          </p:cNvPr>
          <p:cNvSpPr txBox="1"/>
          <p:nvPr/>
        </p:nvSpPr>
        <p:spPr>
          <a:xfrm>
            <a:off x="299358" y="901348"/>
            <a:ext cx="865413" cy="276999"/>
          </a:xfrm>
          <a:prstGeom prst="rect">
            <a:avLst/>
          </a:prstGeom>
          <a:solidFill>
            <a:srgbClr val="00A0DC"/>
          </a:solidFill>
        </p:spPr>
        <p:txBody>
          <a:bodyPr wrap="square" rtlCol="0">
            <a:spAutoFit/>
          </a:bodyPr>
          <a:lstStyle/>
          <a:p>
            <a:pPr rtl="0"/>
            <a:r>
              <a:rPr lang="cy-GB" sz="1200">
                <a:solidFill>
                  <a:schemeClr val="bg1"/>
                </a:solidFill>
                <a:latin typeface="Sofia Pro Soft Medium" panose="020B0000000000000000" pitchFamily="34" charset="0"/>
              </a:rPr>
              <a:t>Sleid 4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7F5B3FDE-4C4C-3F47-8D25-2CF7A2B9A6D9}"/>
              </a:ext>
            </a:extLst>
          </p:cNvPr>
          <p:cNvCxnSpPr/>
          <p:nvPr/>
        </p:nvCxnSpPr>
        <p:spPr>
          <a:xfrm>
            <a:off x="238856" y="6528276"/>
            <a:ext cx="8666287" cy="0"/>
          </a:xfrm>
          <a:prstGeom prst="line">
            <a:avLst/>
          </a:prstGeom>
          <a:ln w="19050">
            <a:solidFill>
              <a:srgbClr val="00A0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7293E38E-7959-A441-A5DB-193D9F0F2366}"/>
              </a:ext>
            </a:extLst>
          </p:cNvPr>
          <p:cNvSpPr txBox="1"/>
          <p:nvPr/>
        </p:nvSpPr>
        <p:spPr>
          <a:xfrm>
            <a:off x="6191517" y="6567779"/>
            <a:ext cx="27741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Teithiau Effro gyda Suzi </a:t>
            </a:r>
            <a:fld id="{284A8645-F308-F344-B29F-15BA144D3BC3}" type="slidenum">
              <a:rPr sz="900">
                <a:solidFill>
                  <a:srgbClr val="939393"/>
                </a:solidFill>
                <a:latin typeface="Sofia Pro Soft Light" panose="020B0000000000000000" pitchFamily="34" charset="0"/>
              </a:rPr>
              <a:t>5</a:t>
            </a:fld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8C3933A9-41F0-F044-B5BC-09B4057D03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39455" y="1363739"/>
            <a:ext cx="2970002" cy="529045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4FF8F2F0-3968-D040-AB3D-3673BF0CA781}"/>
              </a:ext>
            </a:extLst>
          </p:cNvPr>
          <p:cNvSpPr txBox="1"/>
          <p:nvPr/>
        </p:nvSpPr>
        <p:spPr>
          <a:xfrm>
            <a:off x="178356" y="6531086"/>
            <a:ext cx="2774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1000" b="1">
                <a:solidFill>
                  <a:srgbClr val="00A0DC"/>
                </a:solidFill>
                <a:latin typeface="Sofia Pro Soft Bold" panose="020B0000000000000000" pitchFamily="34" charset="0"/>
              </a:rPr>
              <a:t>www.switchedonrailsafety.co.uk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1A9D9CE7-4E6E-BE4F-8BA7-2A44DA0F86D1}"/>
              </a:ext>
            </a:extLst>
          </p:cNvPr>
          <p:cNvSpPr txBox="1"/>
          <p:nvPr/>
        </p:nvSpPr>
        <p:spPr>
          <a:xfrm>
            <a:off x="4670854" y="1595411"/>
            <a:ext cx="3163330" cy="772107"/>
          </a:xfrm>
          <a:prstGeom prst="rect">
            <a:avLst/>
          </a:prstGeom>
          <a:solidFill>
            <a:schemeClr val="bg1">
              <a:alpha val="94000"/>
            </a:schemeClr>
          </a:solidFill>
          <a:ln w="25400">
            <a:solidFill>
              <a:srgbClr val="8C2D7B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algn="ctr" rtl="0"/>
            <a:r>
              <a:rPr lang="cy-GB" dirty="0">
                <a:solidFill>
                  <a:srgbClr val="636363"/>
                </a:solidFill>
                <a:latin typeface="Sofia Pro Soft Light" panose="020B0000000000000000" pitchFamily="34" charset="0"/>
              </a:rPr>
              <a:t>Beth am yr arwyddion hyn? </a:t>
            </a:r>
          </a:p>
          <a:p>
            <a:pPr algn="ctr" rtl="0"/>
            <a:r>
              <a:rPr lang="cy-GB" b="1" dirty="0">
                <a:solidFill>
                  <a:srgbClr val="8C2D7B"/>
                </a:solidFill>
                <a:latin typeface="Sofia Pro Soft Bold" panose="020B0000000000000000" pitchFamily="34" charset="0"/>
              </a:rPr>
              <a:t>Beth allen nhw ei olygu?</a:t>
            </a:r>
          </a:p>
        </p:txBody>
      </p:sp>
      <p:pic>
        <p:nvPicPr>
          <p:cNvPr id="14" name="Picture 13" descr="A picture containing text, sign, outdoor, clipart&#10;&#10;Description automatically generated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74AE55FC-D76E-BB44-A409-1C667C1E76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6543" y="2493126"/>
            <a:ext cx="2513084" cy="127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222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E874F2C3-91CB-0742-939A-D59408648F8A}"/>
              </a:ext>
            </a:extLst>
          </p:cNvPr>
          <p:cNvSpPr/>
          <p:nvPr/>
        </p:nvSpPr>
        <p:spPr>
          <a:xfrm>
            <a:off x="130629" y="130628"/>
            <a:ext cx="8871858" cy="903515"/>
          </a:xfrm>
          <a:prstGeom prst="rect">
            <a:avLst/>
          </a:prstGeom>
          <a:solidFill>
            <a:srgbClr val="00A0DC">
              <a:alpha val="95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A picture containing text, sign&#10;&#10;Description automatically generated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B631F3FE-75C0-F04B-B71E-742561F42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42" y="1234800"/>
            <a:ext cx="9144000" cy="5140888"/>
          </a:xfrm>
          <a:prstGeom prst="rect">
            <a:avLst/>
          </a:prstGeom>
        </p:spPr>
      </p:pic>
      <p:pic>
        <p:nvPicPr>
          <p:cNvPr id="7" name="Picture 6" descr="A picture containing text, device, gauge&#10;&#10;Description automatically generated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B359DF60-2A39-514C-91CF-3C4DFE258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4272" y="273277"/>
            <a:ext cx="2160370" cy="10112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BD691179-3868-F542-8370-76834841011F}"/>
              </a:ext>
            </a:extLst>
          </p:cNvPr>
          <p:cNvSpPr txBox="1"/>
          <p:nvPr/>
        </p:nvSpPr>
        <p:spPr>
          <a:xfrm>
            <a:off x="299358" y="901348"/>
            <a:ext cx="865413" cy="276999"/>
          </a:xfrm>
          <a:prstGeom prst="rect">
            <a:avLst/>
          </a:prstGeom>
          <a:solidFill>
            <a:srgbClr val="00A0DC"/>
          </a:solidFill>
        </p:spPr>
        <p:txBody>
          <a:bodyPr wrap="square" rtlCol="0">
            <a:spAutoFit/>
          </a:bodyPr>
          <a:lstStyle/>
          <a:p>
            <a:pPr rtl="0"/>
            <a:r>
              <a:rPr lang="cy-GB" sz="1200">
                <a:solidFill>
                  <a:schemeClr val="bg1"/>
                </a:solidFill>
                <a:latin typeface="Sofia Pro Soft Medium" panose="020B0000000000000000" pitchFamily="34" charset="0"/>
              </a:rPr>
              <a:t>Sleid 5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7F5B3FDE-4C4C-3F47-8D25-2CF7A2B9A6D9}"/>
              </a:ext>
            </a:extLst>
          </p:cNvPr>
          <p:cNvCxnSpPr/>
          <p:nvPr/>
        </p:nvCxnSpPr>
        <p:spPr>
          <a:xfrm>
            <a:off x="238856" y="6528276"/>
            <a:ext cx="8666287" cy="0"/>
          </a:xfrm>
          <a:prstGeom prst="line">
            <a:avLst/>
          </a:prstGeom>
          <a:ln w="19050">
            <a:solidFill>
              <a:srgbClr val="00A0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7293E38E-7959-A441-A5DB-193D9F0F2366}"/>
              </a:ext>
            </a:extLst>
          </p:cNvPr>
          <p:cNvSpPr txBox="1"/>
          <p:nvPr/>
        </p:nvSpPr>
        <p:spPr>
          <a:xfrm>
            <a:off x="6191517" y="6567779"/>
            <a:ext cx="27741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Teithiau Effro gyda Suzi </a:t>
            </a:r>
            <a:fld id="{63F6B791-A047-044B-B2CB-1B477F93E1B5}" type="slidenum">
              <a:rPr sz="900">
                <a:solidFill>
                  <a:srgbClr val="939393"/>
                </a:solidFill>
                <a:latin typeface="Sofia Pro Soft Light" panose="020B0000000000000000" pitchFamily="34" charset="0"/>
              </a:rPr>
              <a:t>6</a:t>
            </a:fld>
            <a:endParaRPr sz="900">
              <a:solidFill>
                <a:srgbClr val="939393"/>
              </a:solidFill>
              <a:latin typeface="Sofia Pro Soft Light" panose="020B0000000000000000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1CB43F53-492E-6F45-A128-409EDDFF38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39455" y="1363739"/>
            <a:ext cx="2970002" cy="529045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CC774FE6-4227-7546-8632-3140319A4F12}"/>
              </a:ext>
            </a:extLst>
          </p:cNvPr>
          <p:cNvSpPr txBox="1"/>
          <p:nvPr/>
        </p:nvSpPr>
        <p:spPr>
          <a:xfrm>
            <a:off x="178356" y="6531086"/>
            <a:ext cx="2774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1000" b="1">
                <a:solidFill>
                  <a:srgbClr val="00A0DC"/>
                </a:solidFill>
                <a:latin typeface="Sofia Pro Soft Bold" panose="020B0000000000000000" pitchFamily="34" charset="0"/>
              </a:rPr>
              <a:t>www.switchedonrailsafety.co.uk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F7A1B081-7358-314E-AB27-B8D46BC608E2}"/>
              </a:ext>
            </a:extLst>
          </p:cNvPr>
          <p:cNvSpPr txBox="1"/>
          <p:nvPr/>
        </p:nvSpPr>
        <p:spPr>
          <a:xfrm>
            <a:off x="4196445" y="3991232"/>
            <a:ext cx="4360317" cy="2149855"/>
          </a:xfrm>
          <a:prstGeom prst="rect">
            <a:avLst/>
          </a:prstGeom>
          <a:solidFill>
            <a:schemeClr val="bg1">
              <a:alpha val="94000"/>
            </a:schemeClr>
          </a:solidFill>
          <a:ln w="25400">
            <a:solidFill>
              <a:srgbClr val="8C2D7B"/>
            </a:solidFill>
          </a:ln>
        </p:spPr>
        <p:txBody>
          <a:bodyPr wrap="square" lIns="108000" tIns="108000" rIns="108000" bIns="108000" rtlCol="0">
            <a:noAutofit/>
          </a:bodyPr>
          <a:lstStyle/>
          <a:p>
            <a:pPr rtl="0"/>
            <a:r>
              <a:rPr lang="cy-GB" b="1" dirty="0">
                <a:solidFill>
                  <a:srgbClr val="8C2D7B"/>
                </a:solidFill>
                <a:latin typeface="Sofia Pro Soft Bold" panose="020B0000000000000000" pitchFamily="34" charset="0"/>
              </a:rPr>
              <a:t>Mae hynny'n iawn! </a:t>
            </a:r>
            <a:r>
              <a:rPr lang="cy-GB" dirty="0">
                <a:solidFill>
                  <a:srgbClr val="636363"/>
                </a:solidFill>
                <a:latin typeface="Sofia Pro Soft Light" panose="020B0000000000000000" pitchFamily="34" charset="0"/>
              </a:rPr>
              <a:t>Fe welwch yr arwyddion hyn ar groesfannau gwastad lle mae'r trac a'r palmant neu'r trac a'r ffordd yn cwrdd. Mae'r arwyddion hyn yn golygu bod angen i ni </a:t>
            </a:r>
            <a:r>
              <a:rPr lang="cy-GB" b="1" dirty="0">
                <a:solidFill>
                  <a:srgbClr val="636363"/>
                </a:solidFill>
                <a:latin typeface="Sofia Pro Soft Bold" panose="020B0000000000000000" pitchFamily="34" charset="0"/>
              </a:rPr>
              <a:t>Stopio, Edrych a Gwrando </a:t>
            </a:r>
            <a:r>
              <a:rPr lang="cy-GB" dirty="0">
                <a:solidFill>
                  <a:srgbClr val="636363"/>
                </a:solidFill>
                <a:latin typeface="Sofia Pro Soft Light" panose="020B0000000000000000" pitchFamily="34" charset="0"/>
              </a:rPr>
              <a:t>i sicrhau ein bod yn sicr nad yw trên gerllaw. </a:t>
            </a:r>
          </a:p>
        </p:txBody>
      </p:sp>
      <p:pic>
        <p:nvPicPr>
          <p:cNvPr id="17" name="Picture 16" descr="A picture containing text, sign, outdoor, clipart&#10;&#10;Description automatically generated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74AE55FC-D76E-BB44-A409-1C667C1E76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6543" y="2493126"/>
            <a:ext cx="2513084" cy="127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594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E874F2C3-91CB-0742-939A-D59408648F8A}"/>
              </a:ext>
            </a:extLst>
          </p:cNvPr>
          <p:cNvSpPr/>
          <p:nvPr/>
        </p:nvSpPr>
        <p:spPr>
          <a:xfrm>
            <a:off x="130629" y="130628"/>
            <a:ext cx="8871858" cy="903515"/>
          </a:xfrm>
          <a:prstGeom prst="rect">
            <a:avLst/>
          </a:prstGeom>
          <a:solidFill>
            <a:srgbClr val="00A0DC">
              <a:alpha val="95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text, device, gauge&#10;&#10;Description automatically generated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B359DF60-2A39-514C-91CF-3C4DFE258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4272" y="273277"/>
            <a:ext cx="2160370" cy="1011237"/>
          </a:xfrm>
          <a:prstGeom prst="rect">
            <a:avLst/>
          </a:prstGeom>
        </p:spPr>
      </p:pic>
      <p:pic>
        <p:nvPicPr>
          <p:cNvPr id="10" name="Picture 9" descr="A picture containing text, picture frame&#10;&#10;Description automatically generated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1F92631A-B3C0-D444-9D84-79A06D3F7A0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</a:blip>
          <a:stretch>
            <a:fillRect/>
          </a:stretch>
        </p:blipFill>
        <p:spPr>
          <a:xfrm rot="2050967">
            <a:off x="3174942" y="5530035"/>
            <a:ext cx="1137037" cy="7409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BD691179-3868-F542-8370-76834841011F}"/>
              </a:ext>
            </a:extLst>
          </p:cNvPr>
          <p:cNvSpPr txBox="1"/>
          <p:nvPr/>
        </p:nvSpPr>
        <p:spPr>
          <a:xfrm>
            <a:off x="299358" y="901348"/>
            <a:ext cx="865413" cy="276999"/>
          </a:xfrm>
          <a:prstGeom prst="rect">
            <a:avLst/>
          </a:prstGeom>
          <a:solidFill>
            <a:srgbClr val="00A0DC"/>
          </a:solidFill>
        </p:spPr>
        <p:txBody>
          <a:bodyPr wrap="square" rtlCol="0">
            <a:spAutoFit/>
          </a:bodyPr>
          <a:lstStyle/>
          <a:p>
            <a:pPr rtl="0"/>
            <a:r>
              <a:rPr lang="cy-GB" sz="1200">
                <a:solidFill>
                  <a:schemeClr val="bg1"/>
                </a:solidFill>
                <a:latin typeface="Sofia Pro Soft Medium" panose="020B0000000000000000" pitchFamily="34" charset="0"/>
              </a:rPr>
              <a:t>Sleid 6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7F5B3FDE-4C4C-3F47-8D25-2CF7A2B9A6D9}"/>
              </a:ext>
            </a:extLst>
          </p:cNvPr>
          <p:cNvCxnSpPr/>
          <p:nvPr/>
        </p:nvCxnSpPr>
        <p:spPr>
          <a:xfrm>
            <a:off x="238856" y="6528276"/>
            <a:ext cx="8666287" cy="0"/>
          </a:xfrm>
          <a:prstGeom prst="line">
            <a:avLst/>
          </a:prstGeom>
          <a:ln w="19050">
            <a:solidFill>
              <a:srgbClr val="00A0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7293E38E-7959-A441-A5DB-193D9F0F2366}"/>
              </a:ext>
            </a:extLst>
          </p:cNvPr>
          <p:cNvSpPr txBox="1"/>
          <p:nvPr/>
        </p:nvSpPr>
        <p:spPr>
          <a:xfrm>
            <a:off x="6191517" y="6567779"/>
            <a:ext cx="27741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Teithiau Effro gyda Suzi </a:t>
            </a:r>
            <a:fld id="{BF2ED86C-D2D8-C74D-8847-B5F55D8B93F1}" type="slidenum">
              <a:rPr sz="900">
                <a:solidFill>
                  <a:srgbClr val="939393"/>
                </a:solidFill>
                <a:latin typeface="Sofia Pro Soft Light" panose="020B0000000000000000" pitchFamily="34" charset="0"/>
              </a:rPr>
              <a:t>7</a:t>
            </a:fld>
            <a:endParaRPr sz="900">
              <a:solidFill>
                <a:srgbClr val="939393"/>
              </a:solidFill>
              <a:latin typeface="Sofia Pro Soft Light" panose="020B0000000000000000" pitchFamily="34" charset="0"/>
            </a:endParaRPr>
          </a:p>
        </p:txBody>
      </p:sp>
      <p:pic>
        <p:nvPicPr>
          <p:cNvPr id="11" name="Picture 10" descr="A picture containing text, picture frame&#10;&#10;Description automatically generated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2770931F-A97C-C940-A0E2-D45AECB0710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</a:blip>
          <a:stretch>
            <a:fillRect/>
          </a:stretch>
        </p:blipFill>
        <p:spPr>
          <a:xfrm rot="20988652">
            <a:off x="4692378" y="5539366"/>
            <a:ext cx="1137037" cy="740960"/>
          </a:xfrm>
          <a:prstGeom prst="rect">
            <a:avLst/>
          </a:prstGeom>
        </p:spPr>
      </p:pic>
      <p:pic>
        <p:nvPicPr>
          <p:cNvPr id="20" name="Picture 19" descr="A picture containing text, picture frame&#10;&#10;Description automatically generated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8112BED7-AFD9-B843-9D0A-862BF6BCEB6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</a:blip>
          <a:stretch>
            <a:fillRect/>
          </a:stretch>
        </p:blipFill>
        <p:spPr>
          <a:xfrm rot="1268078">
            <a:off x="6193698" y="5434275"/>
            <a:ext cx="1137037" cy="740960"/>
          </a:xfrm>
          <a:prstGeom prst="rect">
            <a:avLst/>
          </a:prstGeom>
        </p:spPr>
      </p:pic>
      <p:pic>
        <p:nvPicPr>
          <p:cNvPr id="21" name="Picture 20" descr="A picture containing text, picture frame&#10;&#10;Description automatically generated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A486FDBE-B23C-6D42-99A6-95A55283D33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</a:blip>
          <a:stretch>
            <a:fillRect/>
          </a:stretch>
        </p:blipFill>
        <p:spPr>
          <a:xfrm rot="20695095">
            <a:off x="7645762" y="5498928"/>
            <a:ext cx="1137037" cy="7409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8C3933A9-41F0-F044-B5BC-09B4057D03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382" y="1123918"/>
            <a:ext cx="2970002" cy="529045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C0A6BEA4-45C2-4E4F-B9CF-67C6CF2DAE10}"/>
              </a:ext>
            </a:extLst>
          </p:cNvPr>
          <p:cNvSpPr txBox="1"/>
          <p:nvPr/>
        </p:nvSpPr>
        <p:spPr>
          <a:xfrm>
            <a:off x="3307382" y="1467566"/>
            <a:ext cx="5400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dirty="0">
                <a:solidFill>
                  <a:srgbClr val="636363"/>
                </a:solidFill>
                <a:latin typeface="Sofia Pro Soft Light" panose="020B0000000000000000" pitchFamily="34" charset="0"/>
              </a:rPr>
              <a:t>Beth am yr arwydd hwn? </a:t>
            </a:r>
            <a:r>
              <a:rPr lang="cy-GB" b="1" dirty="0">
                <a:solidFill>
                  <a:srgbClr val="636363"/>
                </a:solidFill>
                <a:latin typeface="Sofia Pro Soft Bold" panose="020B0000000000000000" pitchFamily="34" charset="0"/>
              </a:rPr>
              <a:t>Beth allai ei olygu? 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47B7F318-471A-A04F-869D-2E9F08567B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3826" y="2628509"/>
            <a:ext cx="2970002" cy="114088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EA48854A-9ADD-694E-8FA7-0183908B8E49}"/>
              </a:ext>
            </a:extLst>
          </p:cNvPr>
          <p:cNvSpPr txBox="1"/>
          <p:nvPr/>
        </p:nvSpPr>
        <p:spPr>
          <a:xfrm>
            <a:off x="178356" y="6531086"/>
            <a:ext cx="2774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1000" b="1">
                <a:solidFill>
                  <a:srgbClr val="00A0DC"/>
                </a:solidFill>
                <a:latin typeface="Sofia Pro Soft Bold" panose="020B0000000000000000" pitchFamily="34" charset="0"/>
              </a:rPr>
              <a:t>www.switchedonrailsafety.co.uk</a:t>
            </a:r>
          </a:p>
        </p:txBody>
      </p:sp>
    </p:spTree>
    <p:extLst>
      <p:ext uri="{BB962C8B-B14F-4D97-AF65-F5344CB8AC3E}">
        <p14:creationId xmlns:p14="http://schemas.microsoft.com/office/powerpoint/2010/main" val="3063341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E874F2C3-91CB-0742-939A-D59408648F8A}"/>
              </a:ext>
            </a:extLst>
          </p:cNvPr>
          <p:cNvSpPr/>
          <p:nvPr/>
        </p:nvSpPr>
        <p:spPr>
          <a:xfrm>
            <a:off x="130629" y="130628"/>
            <a:ext cx="8871858" cy="903515"/>
          </a:xfrm>
          <a:prstGeom prst="rect">
            <a:avLst/>
          </a:prstGeom>
          <a:solidFill>
            <a:srgbClr val="00A0DC">
              <a:alpha val="95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text, device, gauge&#10;&#10;Description automatically generated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B359DF60-2A39-514C-91CF-3C4DFE258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4272" y="273277"/>
            <a:ext cx="2160370" cy="1011237"/>
          </a:xfrm>
          <a:prstGeom prst="rect">
            <a:avLst/>
          </a:prstGeom>
        </p:spPr>
      </p:pic>
      <p:pic>
        <p:nvPicPr>
          <p:cNvPr id="10" name="Picture 9" descr="A picture containing text, picture frame&#10;&#10;Description automatically generated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1F92631A-B3C0-D444-9D84-79A06D3F7A0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</a:blip>
          <a:stretch>
            <a:fillRect/>
          </a:stretch>
        </p:blipFill>
        <p:spPr>
          <a:xfrm rot="2050967">
            <a:off x="3174942" y="5530035"/>
            <a:ext cx="1137037" cy="7409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BD691179-3868-F542-8370-76834841011F}"/>
              </a:ext>
            </a:extLst>
          </p:cNvPr>
          <p:cNvSpPr txBox="1"/>
          <p:nvPr/>
        </p:nvSpPr>
        <p:spPr>
          <a:xfrm>
            <a:off x="299358" y="901348"/>
            <a:ext cx="865413" cy="276999"/>
          </a:xfrm>
          <a:prstGeom prst="rect">
            <a:avLst/>
          </a:prstGeom>
          <a:solidFill>
            <a:srgbClr val="00A0DC"/>
          </a:solidFill>
        </p:spPr>
        <p:txBody>
          <a:bodyPr wrap="square" rtlCol="0">
            <a:spAutoFit/>
          </a:bodyPr>
          <a:lstStyle/>
          <a:p>
            <a:pPr rtl="0"/>
            <a:r>
              <a:rPr lang="cy-GB" sz="1200">
                <a:solidFill>
                  <a:schemeClr val="bg1"/>
                </a:solidFill>
                <a:latin typeface="Sofia Pro Soft Medium" panose="020B0000000000000000" pitchFamily="34" charset="0"/>
              </a:rPr>
              <a:t>Sleid 7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7F5B3FDE-4C4C-3F47-8D25-2CF7A2B9A6D9}"/>
              </a:ext>
            </a:extLst>
          </p:cNvPr>
          <p:cNvCxnSpPr/>
          <p:nvPr/>
        </p:nvCxnSpPr>
        <p:spPr>
          <a:xfrm>
            <a:off x="238856" y="6528276"/>
            <a:ext cx="8666287" cy="0"/>
          </a:xfrm>
          <a:prstGeom prst="line">
            <a:avLst/>
          </a:prstGeom>
          <a:ln w="19050">
            <a:solidFill>
              <a:srgbClr val="00A0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7293E38E-7959-A441-A5DB-193D9F0F2366}"/>
              </a:ext>
            </a:extLst>
          </p:cNvPr>
          <p:cNvSpPr txBox="1"/>
          <p:nvPr/>
        </p:nvSpPr>
        <p:spPr>
          <a:xfrm>
            <a:off x="6191517" y="6567779"/>
            <a:ext cx="27741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Teithiau Effro gyda Suzi </a:t>
            </a:r>
            <a:fld id="{948197E8-EDDB-2C46-BC9E-FE8A54D31C20}" type="slidenum">
              <a:rPr sz="900">
                <a:solidFill>
                  <a:srgbClr val="939393"/>
                </a:solidFill>
                <a:latin typeface="Sofia Pro Soft Light" panose="020B0000000000000000" pitchFamily="34" charset="0"/>
              </a:rPr>
              <a:t>8</a:t>
            </a:fld>
            <a:endParaRPr sz="900">
              <a:solidFill>
                <a:srgbClr val="939393"/>
              </a:solidFill>
              <a:latin typeface="Sofia Pro Soft Light" panose="020B0000000000000000" pitchFamily="34" charset="0"/>
            </a:endParaRPr>
          </a:p>
        </p:txBody>
      </p:sp>
      <p:pic>
        <p:nvPicPr>
          <p:cNvPr id="11" name="Picture 10" descr="A picture containing text, picture frame&#10;&#10;Description automatically generated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2770931F-A97C-C940-A0E2-D45AECB0710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</a:blip>
          <a:stretch>
            <a:fillRect/>
          </a:stretch>
        </p:blipFill>
        <p:spPr>
          <a:xfrm rot="20988652">
            <a:off x="4692378" y="5539366"/>
            <a:ext cx="1137037" cy="740960"/>
          </a:xfrm>
          <a:prstGeom prst="rect">
            <a:avLst/>
          </a:prstGeom>
        </p:spPr>
      </p:pic>
      <p:pic>
        <p:nvPicPr>
          <p:cNvPr id="20" name="Picture 19" descr="A picture containing text, picture frame&#10;&#10;Description automatically generated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8112BED7-AFD9-B843-9D0A-862BF6BCEB6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</a:blip>
          <a:stretch>
            <a:fillRect/>
          </a:stretch>
        </p:blipFill>
        <p:spPr>
          <a:xfrm rot="1268078">
            <a:off x="6193698" y="5434275"/>
            <a:ext cx="1137037" cy="740960"/>
          </a:xfrm>
          <a:prstGeom prst="rect">
            <a:avLst/>
          </a:prstGeom>
        </p:spPr>
      </p:pic>
      <p:pic>
        <p:nvPicPr>
          <p:cNvPr id="21" name="Picture 20" descr="A picture containing text, picture frame&#10;&#10;Description automatically generated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A486FDBE-B23C-6D42-99A6-95A55283D33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</a:blip>
          <a:stretch>
            <a:fillRect/>
          </a:stretch>
        </p:blipFill>
        <p:spPr>
          <a:xfrm rot="20695095">
            <a:off x="7645762" y="5498928"/>
            <a:ext cx="1137037" cy="7409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8C3933A9-41F0-F044-B5BC-09B4057D03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382" y="1123918"/>
            <a:ext cx="2970002" cy="529045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C0A6BEA4-45C2-4E4F-B9CF-67C6CF2DAE10}"/>
              </a:ext>
            </a:extLst>
          </p:cNvPr>
          <p:cNvSpPr txBox="1"/>
          <p:nvPr/>
        </p:nvSpPr>
        <p:spPr>
          <a:xfrm>
            <a:off x="3307382" y="1467566"/>
            <a:ext cx="54002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b="1">
                <a:solidFill>
                  <a:srgbClr val="8C2D7B"/>
                </a:solidFill>
                <a:latin typeface="Sofia Pro Soft Bold" panose="020B0000000000000000" pitchFamily="34" charset="0"/>
              </a:rPr>
              <a:t>Da iawn. </a:t>
            </a:r>
            <a:r>
              <a:rPr lang="cy-GB">
                <a:solidFill>
                  <a:srgbClr val="636363"/>
                </a:solidFill>
                <a:latin typeface="Sofia Pro Soft Light" panose="020B0000000000000000" pitchFamily="34" charset="0"/>
              </a:rPr>
              <a:t>Mae hyn yn ein hatgoffa i gadw draw o ymyl y platfform. Nid yw pob trên yn stopio ym mhob gorsaf ac maen nhw'n teithio'n gyflym iawn. Y peth gorau bob amser yw dal llaw oedolyn ac aros yn ôl pan fyddwch chi'n aros am drên yn yr orsaf.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47B7F318-471A-A04F-869D-2E9F08567B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3826" y="3456390"/>
            <a:ext cx="2970002" cy="114088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758339DD-9FDB-F645-8885-4FF98989F8DF}"/>
              </a:ext>
            </a:extLst>
          </p:cNvPr>
          <p:cNvSpPr txBox="1"/>
          <p:nvPr/>
        </p:nvSpPr>
        <p:spPr>
          <a:xfrm>
            <a:off x="178356" y="6531086"/>
            <a:ext cx="2774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1000" b="1">
                <a:solidFill>
                  <a:srgbClr val="00A0DC"/>
                </a:solidFill>
                <a:latin typeface="Sofia Pro Soft Bold" panose="020B0000000000000000" pitchFamily="34" charset="0"/>
              </a:rPr>
              <a:t>www.switchedonrailsafety.co.uk</a:t>
            </a:r>
          </a:p>
        </p:txBody>
      </p:sp>
    </p:spTree>
    <p:extLst>
      <p:ext uri="{BB962C8B-B14F-4D97-AF65-F5344CB8AC3E}">
        <p14:creationId xmlns:p14="http://schemas.microsoft.com/office/powerpoint/2010/main" val="2744288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E874F2C3-91CB-0742-939A-D59408648F8A}"/>
              </a:ext>
            </a:extLst>
          </p:cNvPr>
          <p:cNvSpPr/>
          <p:nvPr/>
        </p:nvSpPr>
        <p:spPr>
          <a:xfrm>
            <a:off x="130629" y="130628"/>
            <a:ext cx="8871858" cy="903515"/>
          </a:xfrm>
          <a:prstGeom prst="rect">
            <a:avLst/>
          </a:prstGeom>
          <a:solidFill>
            <a:srgbClr val="00A0DC">
              <a:alpha val="95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text, device, gauge&#10;&#10;Description automatically generated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B359DF60-2A39-514C-91CF-3C4DFE258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4272" y="273277"/>
            <a:ext cx="2160370" cy="10112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BD691179-3868-F542-8370-76834841011F}"/>
              </a:ext>
            </a:extLst>
          </p:cNvPr>
          <p:cNvSpPr txBox="1"/>
          <p:nvPr/>
        </p:nvSpPr>
        <p:spPr>
          <a:xfrm>
            <a:off x="299358" y="901348"/>
            <a:ext cx="865413" cy="276999"/>
          </a:xfrm>
          <a:prstGeom prst="rect">
            <a:avLst/>
          </a:prstGeom>
          <a:solidFill>
            <a:srgbClr val="00A0DC"/>
          </a:solidFill>
        </p:spPr>
        <p:txBody>
          <a:bodyPr wrap="square" rtlCol="0">
            <a:spAutoFit/>
          </a:bodyPr>
          <a:lstStyle/>
          <a:p>
            <a:pPr rtl="0"/>
            <a:r>
              <a:rPr lang="cy-GB" sz="1200">
                <a:solidFill>
                  <a:schemeClr val="bg1"/>
                </a:solidFill>
                <a:latin typeface="Sofia Pro Soft Medium" panose="020B0000000000000000" pitchFamily="34" charset="0"/>
              </a:rPr>
              <a:t>Sleid 8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7F5B3FDE-4C4C-3F47-8D25-2CF7A2B9A6D9}"/>
              </a:ext>
            </a:extLst>
          </p:cNvPr>
          <p:cNvCxnSpPr/>
          <p:nvPr/>
        </p:nvCxnSpPr>
        <p:spPr>
          <a:xfrm>
            <a:off x="238856" y="6528276"/>
            <a:ext cx="8666287" cy="0"/>
          </a:xfrm>
          <a:prstGeom prst="line">
            <a:avLst/>
          </a:prstGeom>
          <a:ln w="19050">
            <a:solidFill>
              <a:srgbClr val="00A0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7293E38E-7959-A441-A5DB-193D9F0F2366}"/>
              </a:ext>
            </a:extLst>
          </p:cNvPr>
          <p:cNvSpPr txBox="1"/>
          <p:nvPr/>
        </p:nvSpPr>
        <p:spPr>
          <a:xfrm>
            <a:off x="6191517" y="6567779"/>
            <a:ext cx="27741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cy-GB" sz="900">
                <a:solidFill>
                  <a:srgbClr val="939393"/>
                </a:solidFill>
                <a:latin typeface="Sofia Pro Soft Light" panose="020B0000000000000000" pitchFamily="34" charset="0"/>
              </a:rPr>
              <a:t>Teithiau Effro gyda Suzi </a:t>
            </a:r>
            <a:fld id="{4759F544-AB40-B646-B135-C188C8EC4F80}" type="slidenum">
              <a:rPr sz="900">
                <a:solidFill>
                  <a:srgbClr val="939393"/>
                </a:solidFill>
                <a:latin typeface="Sofia Pro Soft Light" panose="020B0000000000000000" pitchFamily="34" charset="0"/>
              </a:rPr>
              <a:t>9</a:t>
            </a:fld>
            <a:endParaRPr sz="900">
              <a:solidFill>
                <a:srgbClr val="939393"/>
              </a:solidFill>
              <a:latin typeface="Sofia Pro Soft Light" panose="020B0000000000000000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8C3933A9-41F0-F044-B5BC-09B4057D0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889613" y="1123918"/>
            <a:ext cx="2970002" cy="529045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1E845288-BA15-1D44-8602-6669BD783C26}"/>
              </a:ext>
            </a:extLst>
          </p:cNvPr>
          <p:cNvSpPr txBox="1"/>
          <p:nvPr/>
        </p:nvSpPr>
        <p:spPr>
          <a:xfrm>
            <a:off x="284384" y="1467566"/>
            <a:ext cx="6140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dirty="0">
                <a:solidFill>
                  <a:srgbClr val="636363"/>
                </a:solidFill>
                <a:latin typeface="Sofia Pro Soft Light" panose="020B0000000000000000" pitchFamily="34" charset="0"/>
              </a:rPr>
              <a:t>Ydych chi'n gwybod beth mae'r arwydd hwn yn ei olygu? </a:t>
            </a:r>
          </a:p>
        </p:txBody>
      </p:sp>
      <p:pic>
        <p:nvPicPr>
          <p:cNvPr id="11" name="Picture 10" descr="A picture containing text, picture frame&#10;&#10;Description automatically generated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2770931F-A97C-C940-A0E2-D45AECB0710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5000"/>
          </a:blip>
          <a:stretch>
            <a:fillRect/>
          </a:stretch>
        </p:blipFill>
        <p:spPr>
          <a:xfrm rot="20988652">
            <a:off x="2257261" y="5539366"/>
            <a:ext cx="1137037" cy="740960"/>
          </a:xfrm>
          <a:prstGeom prst="rect">
            <a:avLst/>
          </a:prstGeom>
        </p:spPr>
      </p:pic>
      <p:pic>
        <p:nvPicPr>
          <p:cNvPr id="20" name="Picture 19" descr="A picture containing text, picture frame&#10;&#10;Description automatically generated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8112BED7-AFD9-B843-9D0A-862BF6BCEB6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5000"/>
          </a:blip>
          <a:stretch>
            <a:fillRect/>
          </a:stretch>
        </p:blipFill>
        <p:spPr>
          <a:xfrm rot="1268078">
            <a:off x="3758581" y="5434275"/>
            <a:ext cx="1137037" cy="740960"/>
          </a:xfrm>
          <a:prstGeom prst="rect">
            <a:avLst/>
          </a:prstGeom>
        </p:spPr>
      </p:pic>
      <p:pic>
        <p:nvPicPr>
          <p:cNvPr id="10" name="Picture 9" descr="A picture containing text, picture frame&#10;&#10;Description automatically generated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1F92631A-B3C0-D444-9D84-79A06D3F7A0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5000"/>
          </a:blip>
          <a:stretch>
            <a:fillRect/>
          </a:stretch>
        </p:blipFill>
        <p:spPr>
          <a:xfrm rot="2050967">
            <a:off x="739825" y="5530035"/>
            <a:ext cx="1137037" cy="740960"/>
          </a:xfrm>
          <a:prstGeom prst="rect">
            <a:avLst/>
          </a:prstGeom>
        </p:spPr>
      </p:pic>
      <p:pic>
        <p:nvPicPr>
          <p:cNvPr id="21" name="Picture 20" descr="A picture containing text, picture frame&#10;&#10;Description automatically generated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A486FDBE-B23C-6D42-99A6-95A55283D33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5000"/>
          </a:blip>
          <a:stretch>
            <a:fillRect/>
          </a:stretch>
        </p:blipFill>
        <p:spPr>
          <a:xfrm rot="20695095">
            <a:off x="5210645" y="5498928"/>
            <a:ext cx="1137037" cy="74096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408BCE21-4A33-9345-9159-518CBD7B6BCD}"/>
              </a:ext>
            </a:extLst>
          </p:cNvPr>
          <p:cNvSpPr txBox="1"/>
          <p:nvPr/>
        </p:nvSpPr>
        <p:spPr>
          <a:xfrm>
            <a:off x="178356" y="6531086"/>
            <a:ext cx="2774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1000" b="1">
                <a:solidFill>
                  <a:srgbClr val="00A0DC"/>
                </a:solidFill>
                <a:latin typeface="Sofia Pro Soft Bold" panose="020B0000000000000000" pitchFamily="34" charset="0"/>
              </a:rPr>
              <a:t>www.switchedonrailsafety.co.uk</a:t>
            </a:r>
          </a:p>
        </p:txBody>
      </p:sp>
      <p:pic>
        <p:nvPicPr>
          <p:cNvPr id="4" name="Picture 3" descr="Shape&#10;&#10;Description automatically generated with low confidence">
            <a:extLst>
              <a:ext uri="{FF2B5EF4-FFF2-40B4-BE49-F238E27FC236}">
                <a16:creationId xmlns:c="http://schemas.openxmlformats.org/drawingml/2006/chart" xmlns:c15="http://schemas.microsoft.com/office/drawing/2012/chart" xmlns:a16="http://schemas.microsoft.com/office/drawing/2014/main" xmlns="" id="{A98250DD-6899-7048-ABD7-216FB282AE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1438" y="2126117"/>
            <a:ext cx="1485900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528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1750</TotalTime>
  <Words>633</Words>
  <Application>Microsoft Office PowerPoint</Application>
  <PresentationFormat>On-screen Show (4:3)</PresentationFormat>
  <Paragraphs>58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Sofia Pro Soft Bold</vt:lpstr>
      <vt:lpstr>Sofia Pro Soft Light</vt:lpstr>
      <vt:lpstr>Sofia Pro Soft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Cockerell</dc:creator>
  <cp:lastModifiedBy>Hany Mohamed</cp:lastModifiedBy>
  <cp:revision>47</cp:revision>
  <dcterms:created xsi:type="dcterms:W3CDTF">2021-08-23T13:40:52Z</dcterms:created>
  <dcterms:modified xsi:type="dcterms:W3CDTF">2021-11-18T17:40:43Z</dcterms:modified>
</cp:coreProperties>
</file>