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58" r:id="rId4"/>
    <p:sldId id="260" r:id="rId5"/>
    <p:sldId id="259" r:id="rId6"/>
    <p:sldId id="261" r:id="rId7"/>
    <p:sldId id="262" r:id="rId8"/>
    <p:sldId id="264" r:id="rId9"/>
    <p:sldId id="263"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rufus" initials="jr" lastIdx="6" clrIdx="0">
    <p:extLst>
      <p:ext uri="{19B8F6BF-5375-455C-9EA6-DF929625EA0E}">
        <p15:presenceInfo xmlns:p15="http://schemas.microsoft.com/office/powerpoint/2012/main" userId="5f41883c3e17fd24" providerId="Windows Live"/>
      </p:ext>
    </p:extLst>
  </p:cmAuthor>
  <p:cmAuthor id="2" name="Becky Hipkiss" initials="BH" lastIdx="5" clrIdx="1">
    <p:extLst>
      <p:ext uri="{19B8F6BF-5375-455C-9EA6-DF929625EA0E}">
        <p15:presenceInfo xmlns:p15="http://schemas.microsoft.com/office/powerpoint/2012/main" userId="S::BeckyH@hopscotchconsulting.co.uk::a2950b9c-f8a7-4998-9623-5862537f70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8C2D7B"/>
    <a:srgbClr val="939393"/>
    <a:srgbClr val="00A0DC"/>
    <a:srgbClr val="00A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23" autoAdjust="0"/>
    <p:restoredTop sz="94694"/>
  </p:normalViewPr>
  <p:slideViewPr>
    <p:cSldViewPr snapToGrid="0" snapToObjects="1">
      <p:cViewPr varScale="1">
        <p:scale>
          <a:sx n="117" d="100"/>
          <a:sy n="117" d="100"/>
        </p:scale>
        <p:origin x="12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53C98-A7FE-B742-B077-193E6209E8F3}" type="datetimeFigureOut">
              <a:rPr lang="en-US" smtClean="0"/>
              <a:t>11/23/21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532D9-70AC-F049-B2B3-2A1E14FC6724}" type="slidenum">
              <a:rPr lang="en-US" smtClean="0"/>
              <a:t>‹#›</a:t>
            </a:fld>
            <a:endParaRPr lang="en-US"/>
          </a:p>
        </p:txBody>
      </p:sp>
    </p:spTree>
    <p:extLst>
      <p:ext uri="{BB962C8B-B14F-4D97-AF65-F5344CB8AC3E}">
        <p14:creationId xmlns:p14="http://schemas.microsoft.com/office/powerpoint/2010/main" val="149857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532D9-70AC-F049-B2B3-2A1E14FC6724}" type="slidenum">
              <a:rPr lang="en-US" smtClean="0"/>
              <a:t>3</a:t>
            </a:fld>
            <a:endParaRPr lang="en-US"/>
          </a:p>
        </p:txBody>
      </p:sp>
    </p:spTree>
    <p:extLst>
      <p:ext uri="{BB962C8B-B14F-4D97-AF65-F5344CB8AC3E}">
        <p14:creationId xmlns:p14="http://schemas.microsoft.com/office/powerpoint/2010/main" val="96495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9BEE491-0635-B048-B883-A181BC8F2C2F}" type="datetimeFigureOut">
              <a:rPr lang="en-US" smtClean="0"/>
              <a:t>11/23/21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dirty="0"/>
          </a:p>
        </p:txBody>
      </p:sp>
    </p:spTree>
    <p:extLst>
      <p:ext uri="{BB962C8B-B14F-4D97-AF65-F5344CB8AC3E}">
        <p14:creationId xmlns:p14="http://schemas.microsoft.com/office/powerpoint/2010/main" val="148945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BEE491-0635-B048-B883-A181BC8F2C2F}" type="datetimeFigureOut">
              <a:rPr lang="en-US" smtClean="0"/>
              <a:t>11/23/21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dirty="0"/>
          </a:p>
        </p:txBody>
      </p:sp>
    </p:spTree>
    <p:extLst>
      <p:ext uri="{BB962C8B-B14F-4D97-AF65-F5344CB8AC3E}">
        <p14:creationId xmlns:p14="http://schemas.microsoft.com/office/powerpoint/2010/main" val="349242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BEE491-0635-B048-B883-A181BC8F2C2F}" type="datetimeFigureOut">
              <a:rPr lang="en-US" smtClean="0"/>
              <a:t>11/23/21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dirty="0"/>
          </a:p>
        </p:txBody>
      </p:sp>
    </p:spTree>
    <p:extLst>
      <p:ext uri="{BB962C8B-B14F-4D97-AF65-F5344CB8AC3E}">
        <p14:creationId xmlns:p14="http://schemas.microsoft.com/office/powerpoint/2010/main" val="263685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BEE491-0635-B048-B883-A181BC8F2C2F}" type="datetimeFigureOut">
              <a:rPr lang="en-US" smtClean="0"/>
              <a:t>11/23/21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dirty="0"/>
          </a:p>
        </p:txBody>
      </p:sp>
    </p:spTree>
    <p:extLst>
      <p:ext uri="{BB962C8B-B14F-4D97-AF65-F5344CB8AC3E}">
        <p14:creationId xmlns:p14="http://schemas.microsoft.com/office/powerpoint/2010/main" val="212545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9BEE491-0635-B048-B883-A181BC8F2C2F}" type="datetimeFigureOut">
              <a:rPr lang="en-US" smtClean="0"/>
              <a:t>11/23/21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dirty="0"/>
          </a:p>
        </p:txBody>
      </p:sp>
    </p:spTree>
    <p:extLst>
      <p:ext uri="{BB962C8B-B14F-4D97-AF65-F5344CB8AC3E}">
        <p14:creationId xmlns:p14="http://schemas.microsoft.com/office/powerpoint/2010/main" val="325246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9BEE491-0635-B048-B883-A181BC8F2C2F}" type="datetimeFigureOut">
              <a:rPr lang="en-US" smtClean="0"/>
              <a:t>11/23/21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9881CF-E509-1147-981F-2805BB0969F5}" type="slidenum">
              <a:rPr lang="en-US" smtClean="0"/>
              <a:t>‹#›</a:t>
            </a:fld>
            <a:endParaRPr lang="en-US" dirty="0"/>
          </a:p>
        </p:txBody>
      </p:sp>
    </p:spTree>
    <p:extLst>
      <p:ext uri="{BB962C8B-B14F-4D97-AF65-F5344CB8AC3E}">
        <p14:creationId xmlns:p14="http://schemas.microsoft.com/office/powerpoint/2010/main" val="142879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9BEE491-0635-B048-B883-A181BC8F2C2F}" type="datetimeFigureOut">
              <a:rPr lang="en-US" smtClean="0"/>
              <a:t>11/23/21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9881CF-E509-1147-981F-2805BB0969F5}" type="slidenum">
              <a:rPr lang="en-US" smtClean="0"/>
              <a:t>‹#›</a:t>
            </a:fld>
            <a:endParaRPr lang="en-US" dirty="0"/>
          </a:p>
        </p:txBody>
      </p:sp>
    </p:spTree>
    <p:extLst>
      <p:ext uri="{BB962C8B-B14F-4D97-AF65-F5344CB8AC3E}">
        <p14:creationId xmlns:p14="http://schemas.microsoft.com/office/powerpoint/2010/main" val="248637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9BEE491-0635-B048-B883-A181BC8F2C2F}" type="datetimeFigureOut">
              <a:rPr lang="en-US" smtClean="0"/>
              <a:t>11/23/21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9881CF-E509-1147-981F-2805BB0969F5}" type="slidenum">
              <a:rPr lang="en-US" smtClean="0"/>
              <a:t>‹#›</a:t>
            </a:fld>
            <a:endParaRPr lang="en-US" dirty="0"/>
          </a:p>
        </p:txBody>
      </p:sp>
    </p:spTree>
    <p:extLst>
      <p:ext uri="{BB962C8B-B14F-4D97-AF65-F5344CB8AC3E}">
        <p14:creationId xmlns:p14="http://schemas.microsoft.com/office/powerpoint/2010/main" val="132235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EE491-0635-B048-B883-A181BC8F2C2F}" type="datetimeFigureOut">
              <a:rPr lang="en-US" smtClean="0"/>
              <a:t>11/23/21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9881CF-E509-1147-981F-2805BB0969F5}" type="slidenum">
              <a:rPr lang="en-US" smtClean="0"/>
              <a:t>‹#›</a:t>
            </a:fld>
            <a:endParaRPr lang="en-US" dirty="0"/>
          </a:p>
        </p:txBody>
      </p:sp>
    </p:spTree>
    <p:extLst>
      <p:ext uri="{BB962C8B-B14F-4D97-AF65-F5344CB8AC3E}">
        <p14:creationId xmlns:p14="http://schemas.microsoft.com/office/powerpoint/2010/main" val="36537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9BEE491-0635-B048-B883-A181BC8F2C2F}" type="datetimeFigureOut">
              <a:rPr lang="en-US" smtClean="0"/>
              <a:t>11/23/21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9881CF-E509-1147-981F-2805BB0969F5}" type="slidenum">
              <a:rPr lang="en-US" smtClean="0"/>
              <a:t>‹#›</a:t>
            </a:fld>
            <a:endParaRPr lang="en-US" dirty="0"/>
          </a:p>
        </p:txBody>
      </p:sp>
    </p:spTree>
    <p:extLst>
      <p:ext uri="{BB962C8B-B14F-4D97-AF65-F5344CB8AC3E}">
        <p14:creationId xmlns:p14="http://schemas.microsoft.com/office/powerpoint/2010/main" val="6877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9BEE491-0635-B048-B883-A181BC8F2C2F}" type="datetimeFigureOut">
              <a:rPr lang="en-US" smtClean="0"/>
              <a:t>11/23/21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9881CF-E509-1147-981F-2805BB0969F5}" type="slidenum">
              <a:rPr lang="en-US" smtClean="0"/>
              <a:t>‹#›</a:t>
            </a:fld>
            <a:endParaRPr lang="en-US" dirty="0"/>
          </a:p>
        </p:txBody>
      </p:sp>
    </p:spTree>
    <p:extLst>
      <p:ext uri="{BB962C8B-B14F-4D97-AF65-F5344CB8AC3E}">
        <p14:creationId xmlns:p14="http://schemas.microsoft.com/office/powerpoint/2010/main" val="375919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EE491-0635-B048-B883-A181BC8F2C2F}" type="datetimeFigureOut">
              <a:rPr lang="en-US" smtClean="0"/>
              <a:t>11/23/21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881CF-E509-1147-981F-2805BB0969F5}" type="slidenum">
              <a:rPr lang="en-US" smtClean="0"/>
              <a:t>‹#›</a:t>
            </a:fld>
            <a:endParaRPr lang="en-US" dirty="0"/>
          </a:p>
        </p:txBody>
      </p:sp>
    </p:spTree>
    <p:extLst>
      <p:ext uri="{BB962C8B-B14F-4D97-AF65-F5344CB8AC3E}">
        <p14:creationId xmlns:p14="http://schemas.microsoft.com/office/powerpoint/2010/main" val="3489186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0629" y="168979"/>
            <a:ext cx="8871858" cy="6569279"/>
          </a:xfrm>
          <a:prstGeom prst="rect">
            <a:avLst/>
          </a:prstGeom>
          <a:solidFill>
            <a:srgbClr val="00A0DC">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device, gauge&#10;&#10;Description automatically generated">
            <a:extLst>
              <a:ext uri="{FF2B5EF4-FFF2-40B4-BE49-F238E27FC236}">
                <a16:creationId xmlns:a16="http://schemas.microsoft.com/office/drawing/2014/main" id="{B359DF60-2A39-514C-91CF-3C4DFE258ED7}"/>
              </a:ext>
            </a:extLst>
          </p:cNvPr>
          <p:cNvPicPr>
            <a:picLocks noChangeAspect="1"/>
          </p:cNvPicPr>
          <p:nvPr/>
        </p:nvPicPr>
        <p:blipFill>
          <a:blip r:embed="rId2"/>
          <a:stretch>
            <a:fillRect/>
          </a:stretch>
        </p:blipFill>
        <p:spPr>
          <a:xfrm>
            <a:off x="6684272" y="273277"/>
            <a:ext cx="2160370" cy="1011237"/>
          </a:xfrm>
          <a:prstGeom prst="rect">
            <a:avLst/>
          </a:prstGeom>
        </p:spPr>
      </p:pic>
      <p:pic>
        <p:nvPicPr>
          <p:cNvPr id="6" name="Picture 5" descr="A picture containing text, picture frame&#10;&#10;Description automatically generated">
            <a:extLst>
              <a:ext uri="{FF2B5EF4-FFF2-40B4-BE49-F238E27FC236}">
                <a16:creationId xmlns:a16="http://schemas.microsoft.com/office/drawing/2014/main" id="{683C2A64-D8E4-5C42-BFC5-E53C7461A0CD}"/>
              </a:ext>
            </a:extLst>
          </p:cNvPr>
          <p:cNvPicPr>
            <a:picLocks noChangeAspect="1"/>
          </p:cNvPicPr>
          <p:nvPr/>
        </p:nvPicPr>
        <p:blipFill>
          <a:blip r:embed="rId3"/>
          <a:stretch>
            <a:fillRect/>
          </a:stretch>
        </p:blipFill>
        <p:spPr>
          <a:xfrm rot="1268078">
            <a:off x="288668" y="5607250"/>
            <a:ext cx="1137037" cy="740960"/>
          </a:xfrm>
          <a:prstGeom prst="rect">
            <a:avLst/>
          </a:prstGeom>
        </p:spPr>
      </p:pic>
      <p:pic>
        <p:nvPicPr>
          <p:cNvPr id="9" name="Picture 8" descr="A picture containing text, picture frame&#10;&#10;Description automatically generated">
            <a:extLst>
              <a:ext uri="{FF2B5EF4-FFF2-40B4-BE49-F238E27FC236}">
                <a16:creationId xmlns:a16="http://schemas.microsoft.com/office/drawing/2014/main" id="{D1C9B564-E599-5F45-B844-E3B0912A2749}"/>
              </a:ext>
            </a:extLst>
          </p:cNvPr>
          <p:cNvPicPr>
            <a:picLocks noChangeAspect="1"/>
          </p:cNvPicPr>
          <p:nvPr/>
        </p:nvPicPr>
        <p:blipFill>
          <a:blip r:embed="rId3"/>
          <a:stretch>
            <a:fillRect/>
          </a:stretch>
        </p:blipFill>
        <p:spPr>
          <a:xfrm>
            <a:off x="1748459" y="5607251"/>
            <a:ext cx="1137037" cy="740960"/>
          </a:xfrm>
          <a:prstGeom prst="rect">
            <a:avLst/>
          </a:prstGeom>
        </p:spPr>
      </p:pic>
      <p:pic>
        <p:nvPicPr>
          <p:cNvPr id="10" name="Picture 9" descr="A picture containing text, picture frame&#10;&#10;Description automatically generated">
            <a:extLst>
              <a:ext uri="{FF2B5EF4-FFF2-40B4-BE49-F238E27FC236}">
                <a16:creationId xmlns:a16="http://schemas.microsoft.com/office/drawing/2014/main" id="{1F92631A-B3C0-D444-9D84-79A06D3F7A0F}"/>
              </a:ext>
            </a:extLst>
          </p:cNvPr>
          <p:cNvPicPr>
            <a:picLocks noChangeAspect="1"/>
          </p:cNvPicPr>
          <p:nvPr/>
        </p:nvPicPr>
        <p:blipFill>
          <a:blip r:embed="rId3"/>
          <a:stretch>
            <a:fillRect/>
          </a:stretch>
        </p:blipFill>
        <p:spPr>
          <a:xfrm rot="2050967">
            <a:off x="3189914" y="5692648"/>
            <a:ext cx="1137037" cy="740960"/>
          </a:xfrm>
          <a:prstGeom prst="rect">
            <a:avLst/>
          </a:prstGeom>
        </p:spPr>
      </p:pic>
      <p:pic>
        <p:nvPicPr>
          <p:cNvPr id="11" name="Picture 10" descr="A picture containing text, picture frame&#10;&#10;Description automatically generated">
            <a:extLst>
              <a:ext uri="{FF2B5EF4-FFF2-40B4-BE49-F238E27FC236}">
                <a16:creationId xmlns:a16="http://schemas.microsoft.com/office/drawing/2014/main" id="{2770931F-A97C-C940-A0E2-D45AECB07104}"/>
              </a:ext>
            </a:extLst>
          </p:cNvPr>
          <p:cNvPicPr>
            <a:picLocks noChangeAspect="1"/>
          </p:cNvPicPr>
          <p:nvPr/>
        </p:nvPicPr>
        <p:blipFill>
          <a:blip r:embed="rId3"/>
          <a:stretch>
            <a:fillRect/>
          </a:stretch>
        </p:blipFill>
        <p:spPr>
          <a:xfrm rot="20988652">
            <a:off x="4707350" y="5701979"/>
            <a:ext cx="1137037" cy="740960"/>
          </a:xfrm>
          <a:prstGeom prst="rect">
            <a:avLst/>
          </a:prstGeom>
        </p:spPr>
      </p:pic>
      <p:pic>
        <p:nvPicPr>
          <p:cNvPr id="12" name="Picture 11" descr="A picture containing text, picture frame&#10;&#10;Description automatically generated">
            <a:extLst>
              <a:ext uri="{FF2B5EF4-FFF2-40B4-BE49-F238E27FC236}">
                <a16:creationId xmlns:a16="http://schemas.microsoft.com/office/drawing/2014/main" id="{4064DCCD-BE81-A64C-8EE5-EBC6BF2B39DF}"/>
              </a:ext>
            </a:extLst>
          </p:cNvPr>
          <p:cNvPicPr>
            <a:picLocks noChangeAspect="1"/>
          </p:cNvPicPr>
          <p:nvPr/>
        </p:nvPicPr>
        <p:blipFill>
          <a:blip r:embed="rId3"/>
          <a:stretch>
            <a:fillRect/>
          </a:stretch>
        </p:blipFill>
        <p:spPr>
          <a:xfrm rot="1268078">
            <a:off x="6193698" y="5643943"/>
            <a:ext cx="1137037" cy="740960"/>
          </a:xfrm>
          <a:prstGeom prst="rect">
            <a:avLst/>
          </a:prstGeom>
        </p:spPr>
      </p:pic>
      <p:pic>
        <p:nvPicPr>
          <p:cNvPr id="13" name="Picture 12" descr="A picture containing text, picture frame&#10;&#10;Description automatically generated">
            <a:extLst>
              <a:ext uri="{FF2B5EF4-FFF2-40B4-BE49-F238E27FC236}">
                <a16:creationId xmlns:a16="http://schemas.microsoft.com/office/drawing/2014/main" id="{15ABEED7-8E56-5F45-AF77-64FD61BBB9B8}"/>
              </a:ext>
            </a:extLst>
          </p:cNvPr>
          <p:cNvPicPr>
            <a:picLocks noChangeAspect="1"/>
          </p:cNvPicPr>
          <p:nvPr/>
        </p:nvPicPr>
        <p:blipFill>
          <a:blip r:embed="rId3"/>
          <a:stretch>
            <a:fillRect/>
          </a:stretch>
        </p:blipFill>
        <p:spPr>
          <a:xfrm rot="20695095">
            <a:off x="7645762" y="5708596"/>
            <a:ext cx="1137037" cy="740960"/>
          </a:xfrm>
          <a:prstGeom prst="rect">
            <a:avLst/>
          </a:prstGeom>
        </p:spPr>
      </p:pic>
      <p:pic>
        <p:nvPicPr>
          <p:cNvPr id="3" name="Picture 2" descr="Text&#10;&#10;Description automatically generated">
            <a:extLst>
              <a:ext uri="{FF2B5EF4-FFF2-40B4-BE49-F238E27FC236}">
                <a16:creationId xmlns:a16="http://schemas.microsoft.com/office/drawing/2014/main" id="{FB85A2DF-60F2-E248-AEC7-597EC4C579EA}"/>
              </a:ext>
            </a:extLst>
          </p:cNvPr>
          <p:cNvPicPr>
            <a:picLocks noChangeAspect="1"/>
          </p:cNvPicPr>
          <p:nvPr/>
        </p:nvPicPr>
        <p:blipFill>
          <a:blip r:embed="rId4"/>
          <a:stretch>
            <a:fillRect/>
          </a:stretch>
        </p:blipFill>
        <p:spPr>
          <a:xfrm>
            <a:off x="1320800" y="1835150"/>
            <a:ext cx="6502400" cy="3187700"/>
          </a:xfrm>
          <a:prstGeom prst="rect">
            <a:avLst/>
          </a:prstGeom>
        </p:spPr>
      </p:pic>
    </p:spTree>
    <p:extLst>
      <p:ext uri="{BB962C8B-B14F-4D97-AF65-F5344CB8AC3E}">
        <p14:creationId xmlns:p14="http://schemas.microsoft.com/office/powerpoint/2010/main" val="130610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0629" y="130628"/>
            <a:ext cx="8871858" cy="903515"/>
          </a:xfrm>
          <a:prstGeom prst="rect">
            <a:avLst/>
          </a:prstGeom>
          <a:solidFill>
            <a:srgbClr val="00A0DC">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device, gauge&#10;&#10;Description automatically generated">
            <a:extLst>
              <a:ext uri="{FF2B5EF4-FFF2-40B4-BE49-F238E27FC236}">
                <a16:creationId xmlns:a16="http://schemas.microsoft.com/office/drawing/2014/main" id="{B359DF60-2A39-514C-91CF-3C4DFE258ED7}"/>
              </a:ext>
            </a:extLst>
          </p:cNvPr>
          <p:cNvPicPr>
            <a:picLocks noChangeAspect="1"/>
          </p:cNvPicPr>
          <p:nvPr/>
        </p:nvPicPr>
        <p:blipFill>
          <a:blip r:embed="rId2"/>
          <a:stretch>
            <a:fillRect/>
          </a:stretch>
        </p:blipFill>
        <p:spPr>
          <a:xfrm>
            <a:off x="6684272" y="273277"/>
            <a:ext cx="2160370" cy="1011237"/>
          </a:xfrm>
          <a:prstGeom prst="rect">
            <a:avLst/>
          </a:prstGeom>
        </p:spPr>
      </p:pic>
      <p:sp>
        <p:nvSpPr>
          <p:cNvPr id="3" name="TextBox 2">
            <a:extLst>
              <a:ext uri="{FF2B5EF4-FFF2-40B4-BE49-F238E27FC236}">
                <a16:creationId xmlns:a16="http://schemas.microsoft.com/office/drawing/2014/main" id="{BD691179-3868-F542-8370-76834841011F}"/>
              </a:ext>
            </a:extLst>
          </p:cNvPr>
          <p:cNvSpPr txBox="1"/>
          <p:nvPr/>
        </p:nvSpPr>
        <p:spPr>
          <a:xfrm>
            <a:off x="299358" y="901348"/>
            <a:ext cx="865413" cy="276999"/>
          </a:xfrm>
          <a:prstGeom prst="rect">
            <a:avLst/>
          </a:prstGeom>
          <a:solidFill>
            <a:srgbClr val="00A0DC"/>
          </a:solidFill>
        </p:spPr>
        <p:txBody>
          <a:bodyPr wrap="square" rtlCol="0">
            <a:spAutoFit/>
          </a:bodyPr>
          <a:lstStyle/>
          <a:p>
            <a:r>
              <a:rPr lang="en-US" sz="1200" dirty="0">
                <a:solidFill>
                  <a:schemeClr val="bg1"/>
                </a:solidFill>
                <a:latin typeface="Sofia Pro Soft Medium" panose="020B0000000000000000" pitchFamily="34" charset="0"/>
              </a:rPr>
              <a:t>Slide 9</a:t>
            </a:r>
          </a:p>
        </p:txBody>
      </p:sp>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00A0D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93E38E-7959-A441-A5DB-193D9F0F2366}"/>
              </a:ext>
            </a:extLst>
          </p:cNvPr>
          <p:cNvSpPr txBox="1"/>
          <p:nvPr/>
        </p:nvSpPr>
        <p:spPr>
          <a:xfrm>
            <a:off x="6191517" y="6567779"/>
            <a:ext cx="2774129"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Switched On Travels with Suzi   </a:t>
            </a:r>
            <a:fld id="{44D90C9F-DEE7-1A45-B58D-51CA3A3F5D06}" type="slidenum">
              <a:rPr lang="en-US" sz="900" smtClean="0">
                <a:solidFill>
                  <a:srgbClr val="939393"/>
                </a:solidFill>
                <a:latin typeface="Sofia Pro Soft Light" panose="020B0000000000000000" pitchFamily="34" charset="0"/>
              </a:rPr>
              <a:t>10</a:t>
            </a:fld>
            <a:endParaRPr lang="en-US" sz="900" dirty="0">
              <a:solidFill>
                <a:srgbClr val="939393"/>
              </a:solidFill>
              <a:latin typeface="Sofia Pro Soft Light" panose="020B0000000000000000" pitchFamily="34" charset="0"/>
            </a:endParaRPr>
          </a:p>
        </p:txBody>
      </p:sp>
      <p:pic>
        <p:nvPicPr>
          <p:cNvPr id="15" name="Picture 14">
            <a:extLst>
              <a:ext uri="{FF2B5EF4-FFF2-40B4-BE49-F238E27FC236}">
                <a16:creationId xmlns:a16="http://schemas.microsoft.com/office/drawing/2014/main" id="{8C3933A9-41F0-F044-B5BC-09B4057D03CB}"/>
              </a:ext>
            </a:extLst>
          </p:cNvPr>
          <p:cNvPicPr>
            <a:picLocks noChangeAspect="1"/>
          </p:cNvPicPr>
          <p:nvPr/>
        </p:nvPicPr>
        <p:blipFill>
          <a:blip r:embed="rId3"/>
          <a:stretch>
            <a:fillRect/>
          </a:stretch>
        </p:blipFill>
        <p:spPr>
          <a:xfrm flipH="1">
            <a:off x="5889613" y="1123918"/>
            <a:ext cx="2970002" cy="5290457"/>
          </a:xfrm>
          <a:prstGeom prst="rect">
            <a:avLst/>
          </a:prstGeom>
        </p:spPr>
      </p:pic>
      <p:sp>
        <p:nvSpPr>
          <p:cNvPr id="22" name="TextBox 21">
            <a:extLst>
              <a:ext uri="{FF2B5EF4-FFF2-40B4-BE49-F238E27FC236}">
                <a16:creationId xmlns:a16="http://schemas.microsoft.com/office/drawing/2014/main" id="{1E845288-BA15-1D44-8602-6669BD783C26}"/>
              </a:ext>
            </a:extLst>
          </p:cNvPr>
          <p:cNvSpPr txBox="1"/>
          <p:nvPr/>
        </p:nvSpPr>
        <p:spPr>
          <a:xfrm>
            <a:off x="284385" y="1467566"/>
            <a:ext cx="5713644" cy="1754326"/>
          </a:xfrm>
          <a:prstGeom prst="rect">
            <a:avLst/>
          </a:prstGeom>
          <a:noFill/>
        </p:spPr>
        <p:txBody>
          <a:bodyPr wrap="square" rtlCol="0">
            <a:spAutoFit/>
          </a:bodyPr>
          <a:lstStyle/>
          <a:p>
            <a:r>
              <a:rPr lang="en-GB" dirty="0">
                <a:solidFill>
                  <a:srgbClr val="636363"/>
                </a:solidFill>
                <a:latin typeface="Sofia Pro Soft Light" panose="020B0000000000000000" pitchFamily="34" charset="0"/>
              </a:rPr>
              <a:t>There’s an arrow in this picture and it has a strange shape - a little bit like lightning in a storm. This sign reminds us that there is often lots of </a:t>
            </a:r>
            <a:r>
              <a:rPr lang="en-GB" b="1" dirty="0">
                <a:solidFill>
                  <a:srgbClr val="8C2D7B"/>
                </a:solidFill>
                <a:latin typeface="Sofia Pro Soft Bold" panose="020B0000000000000000" pitchFamily="34" charset="0"/>
              </a:rPr>
              <a:t>electricity</a:t>
            </a:r>
            <a:r>
              <a:rPr lang="en-GB" dirty="0">
                <a:solidFill>
                  <a:srgbClr val="636363"/>
                </a:solidFill>
                <a:latin typeface="Sofia Pro Soft Light" panose="020B0000000000000000" pitchFamily="34" charset="0"/>
              </a:rPr>
              <a:t> around the railways to make the trains move which could be dangerous. Remember, when we pay attention to the signs, we can stay safe around the railways.</a:t>
            </a:r>
          </a:p>
        </p:txBody>
      </p:sp>
      <p:pic>
        <p:nvPicPr>
          <p:cNvPr id="11" name="Picture 10" descr="A picture containing text, picture frame&#10;&#10;Description automatically generated">
            <a:extLst>
              <a:ext uri="{FF2B5EF4-FFF2-40B4-BE49-F238E27FC236}">
                <a16:creationId xmlns:a16="http://schemas.microsoft.com/office/drawing/2014/main" id="{2770931F-A97C-C940-A0E2-D45AECB07104}"/>
              </a:ext>
            </a:extLst>
          </p:cNvPr>
          <p:cNvPicPr>
            <a:picLocks noChangeAspect="1"/>
          </p:cNvPicPr>
          <p:nvPr/>
        </p:nvPicPr>
        <p:blipFill>
          <a:blip r:embed="rId4">
            <a:alphaModFix amt="15000"/>
          </a:blip>
          <a:stretch>
            <a:fillRect/>
          </a:stretch>
        </p:blipFill>
        <p:spPr>
          <a:xfrm rot="20988652">
            <a:off x="2257261" y="5539366"/>
            <a:ext cx="1137037" cy="740960"/>
          </a:xfrm>
          <a:prstGeom prst="rect">
            <a:avLst/>
          </a:prstGeom>
        </p:spPr>
      </p:pic>
      <p:pic>
        <p:nvPicPr>
          <p:cNvPr id="20" name="Picture 19" descr="A picture containing text, picture frame&#10;&#10;Description automatically generated">
            <a:extLst>
              <a:ext uri="{FF2B5EF4-FFF2-40B4-BE49-F238E27FC236}">
                <a16:creationId xmlns:a16="http://schemas.microsoft.com/office/drawing/2014/main" id="{8112BED7-AFD9-B843-9D0A-862BF6BCEB6E}"/>
              </a:ext>
            </a:extLst>
          </p:cNvPr>
          <p:cNvPicPr>
            <a:picLocks noChangeAspect="1"/>
          </p:cNvPicPr>
          <p:nvPr/>
        </p:nvPicPr>
        <p:blipFill>
          <a:blip r:embed="rId4">
            <a:alphaModFix amt="15000"/>
          </a:blip>
          <a:stretch>
            <a:fillRect/>
          </a:stretch>
        </p:blipFill>
        <p:spPr>
          <a:xfrm rot="1268078">
            <a:off x="3758581" y="5434275"/>
            <a:ext cx="1137037" cy="740960"/>
          </a:xfrm>
          <a:prstGeom prst="rect">
            <a:avLst/>
          </a:prstGeom>
        </p:spPr>
      </p:pic>
      <p:pic>
        <p:nvPicPr>
          <p:cNvPr id="10" name="Picture 9" descr="A picture containing text, picture frame&#10;&#10;Description automatically generated">
            <a:extLst>
              <a:ext uri="{FF2B5EF4-FFF2-40B4-BE49-F238E27FC236}">
                <a16:creationId xmlns:a16="http://schemas.microsoft.com/office/drawing/2014/main" id="{1F92631A-B3C0-D444-9D84-79A06D3F7A0F}"/>
              </a:ext>
            </a:extLst>
          </p:cNvPr>
          <p:cNvPicPr>
            <a:picLocks noChangeAspect="1"/>
          </p:cNvPicPr>
          <p:nvPr/>
        </p:nvPicPr>
        <p:blipFill>
          <a:blip r:embed="rId4">
            <a:alphaModFix amt="15000"/>
          </a:blip>
          <a:stretch>
            <a:fillRect/>
          </a:stretch>
        </p:blipFill>
        <p:spPr>
          <a:xfrm rot="2050967">
            <a:off x="739825" y="5530035"/>
            <a:ext cx="1137037" cy="740960"/>
          </a:xfrm>
          <a:prstGeom prst="rect">
            <a:avLst/>
          </a:prstGeom>
        </p:spPr>
      </p:pic>
      <p:pic>
        <p:nvPicPr>
          <p:cNvPr id="21" name="Picture 20" descr="A picture containing text, picture frame&#10;&#10;Description automatically generated">
            <a:extLst>
              <a:ext uri="{FF2B5EF4-FFF2-40B4-BE49-F238E27FC236}">
                <a16:creationId xmlns:a16="http://schemas.microsoft.com/office/drawing/2014/main" id="{A486FDBE-B23C-6D42-99A6-95A55283D332}"/>
              </a:ext>
            </a:extLst>
          </p:cNvPr>
          <p:cNvPicPr>
            <a:picLocks noChangeAspect="1"/>
          </p:cNvPicPr>
          <p:nvPr/>
        </p:nvPicPr>
        <p:blipFill>
          <a:blip r:embed="rId4">
            <a:alphaModFix amt="15000"/>
          </a:blip>
          <a:stretch>
            <a:fillRect/>
          </a:stretch>
        </p:blipFill>
        <p:spPr>
          <a:xfrm rot="20695095">
            <a:off x="5210645" y="5498928"/>
            <a:ext cx="1137037" cy="740960"/>
          </a:xfrm>
          <a:prstGeom prst="rect">
            <a:avLst/>
          </a:prstGeom>
        </p:spPr>
      </p:pic>
      <p:sp>
        <p:nvSpPr>
          <p:cNvPr id="17" name="TextBox 16">
            <a:extLst>
              <a:ext uri="{FF2B5EF4-FFF2-40B4-BE49-F238E27FC236}">
                <a16:creationId xmlns:a16="http://schemas.microsoft.com/office/drawing/2014/main" id="{E5DFD681-1C9E-B044-BDF7-574EA82AC225}"/>
              </a:ext>
            </a:extLst>
          </p:cNvPr>
          <p:cNvSpPr txBox="1"/>
          <p:nvPr/>
        </p:nvSpPr>
        <p:spPr>
          <a:xfrm>
            <a:off x="178356" y="6531086"/>
            <a:ext cx="2774129" cy="246221"/>
          </a:xfrm>
          <a:prstGeom prst="rect">
            <a:avLst/>
          </a:prstGeom>
          <a:noFill/>
        </p:spPr>
        <p:txBody>
          <a:bodyPr wrap="square" rtlCol="0">
            <a:spAutoFit/>
          </a:bodyPr>
          <a:lstStyle/>
          <a:p>
            <a:r>
              <a:rPr lang="en-US" sz="1000" b="1" dirty="0">
                <a:solidFill>
                  <a:srgbClr val="00A0DC"/>
                </a:solidFill>
                <a:latin typeface="Sofia Pro Soft Bold" panose="020B0000000000000000" pitchFamily="34" charset="0"/>
              </a:rPr>
              <a:t>www.switchedonrailsafety.co.uk</a:t>
            </a:r>
          </a:p>
        </p:txBody>
      </p:sp>
      <p:pic>
        <p:nvPicPr>
          <p:cNvPr id="19" name="Picture 18" descr="Text&#10;&#10;Description automatically generated with medium confidence">
            <a:extLst>
              <a:ext uri="{FF2B5EF4-FFF2-40B4-BE49-F238E27FC236}">
                <a16:creationId xmlns:a16="http://schemas.microsoft.com/office/drawing/2014/main" id="{3BC92F0F-B46A-314A-B645-512F7FF10A0E}"/>
              </a:ext>
            </a:extLst>
          </p:cNvPr>
          <p:cNvPicPr>
            <a:picLocks noChangeAspect="1"/>
          </p:cNvPicPr>
          <p:nvPr/>
        </p:nvPicPr>
        <p:blipFill>
          <a:blip r:embed="rId5"/>
          <a:stretch>
            <a:fillRect/>
          </a:stretch>
        </p:blipFill>
        <p:spPr>
          <a:xfrm>
            <a:off x="2587996" y="3326003"/>
            <a:ext cx="1106422" cy="2014523"/>
          </a:xfrm>
          <a:prstGeom prst="rect">
            <a:avLst/>
          </a:prstGeom>
        </p:spPr>
      </p:pic>
    </p:spTree>
    <p:extLst>
      <p:ext uri="{BB962C8B-B14F-4D97-AF65-F5344CB8AC3E}">
        <p14:creationId xmlns:p14="http://schemas.microsoft.com/office/powerpoint/2010/main" val="269062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0629" y="130628"/>
            <a:ext cx="8871858" cy="903515"/>
          </a:xfrm>
          <a:prstGeom prst="rect">
            <a:avLst/>
          </a:prstGeom>
          <a:solidFill>
            <a:srgbClr val="00A0DC">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Diagram&#10;&#10;Description automatically generated">
            <a:extLst>
              <a:ext uri="{FF2B5EF4-FFF2-40B4-BE49-F238E27FC236}">
                <a16:creationId xmlns:a16="http://schemas.microsoft.com/office/drawing/2014/main" id="{99FA9511-F90E-704A-9FE0-F17547981BD6}"/>
              </a:ext>
            </a:extLst>
          </p:cNvPr>
          <p:cNvPicPr>
            <a:picLocks noChangeAspect="1"/>
          </p:cNvPicPr>
          <p:nvPr/>
        </p:nvPicPr>
        <p:blipFill>
          <a:blip r:embed="rId2"/>
          <a:stretch>
            <a:fillRect/>
          </a:stretch>
        </p:blipFill>
        <p:spPr>
          <a:xfrm>
            <a:off x="-5442" y="1234800"/>
            <a:ext cx="9144000" cy="5138854"/>
          </a:xfrm>
          <a:prstGeom prst="rect">
            <a:avLst/>
          </a:prstGeom>
        </p:spPr>
      </p:pic>
      <p:pic>
        <p:nvPicPr>
          <p:cNvPr id="7" name="Picture 6" descr="A picture containing text, device, gauge&#10;&#10;Description automatically generated">
            <a:extLst>
              <a:ext uri="{FF2B5EF4-FFF2-40B4-BE49-F238E27FC236}">
                <a16:creationId xmlns:a16="http://schemas.microsoft.com/office/drawing/2014/main" id="{B359DF60-2A39-514C-91CF-3C4DFE258ED7}"/>
              </a:ext>
            </a:extLst>
          </p:cNvPr>
          <p:cNvPicPr>
            <a:picLocks noChangeAspect="1"/>
          </p:cNvPicPr>
          <p:nvPr/>
        </p:nvPicPr>
        <p:blipFill>
          <a:blip r:embed="rId3"/>
          <a:stretch>
            <a:fillRect/>
          </a:stretch>
        </p:blipFill>
        <p:spPr>
          <a:xfrm>
            <a:off x="6684272" y="273277"/>
            <a:ext cx="2160370" cy="1011237"/>
          </a:xfrm>
          <a:prstGeom prst="rect">
            <a:avLst/>
          </a:prstGeom>
        </p:spPr>
      </p:pic>
      <p:sp>
        <p:nvSpPr>
          <p:cNvPr id="3" name="TextBox 2">
            <a:extLst>
              <a:ext uri="{FF2B5EF4-FFF2-40B4-BE49-F238E27FC236}">
                <a16:creationId xmlns:a16="http://schemas.microsoft.com/office/drawing/2014/main" id="{BD691179-3868-F542-8370-76834841011F}"/>
              </a:ext>
            </a:extLst>
          </p:cNvPr>
          <p:cNvSpPr txBox="1"/>
          <p:nvPr/>
        </p:nvSpPr>
        <p:spPr>
          <a:xfrm>
            <a:off x="299358" y="901348"/>
            <a:ext cx="865413" cy="276999"/>
          </a:xfrm>
          <a:prstGeom prst="rect">
            <a:avLst/>
          </a:prstGeom>
          <a:solidFill>
            <a:srgbClr val="00A0DC"/>
          </a:solidFill>
        </p:spPr>
        <p:txBody>
          <a:bodyPr wrap="square" rtlCol="0">
            <a:spAutoFit/>
          </a:bodyPr>
          <a:lstStyle/>
          <a:p>
            <a:r>
              <a:rPr lang="en-US" sz="1200" dirty="0">
                <a:solidFill>
                  <a:schemeClr val="bg1"/>
                </a:solidFill>
                <a:latin typeface="Sofia Pro Soft Medium" panose="020B0000000000000000" pitchFamily="34" charset="0"/>
              </a:rPr>
              <a:t>Slide 10</a:t>
            </a:r>
          </a:p>
        </p:txBody>
      </p:sp>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00A0D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93E38E-7959-A441-A5DB-193D9F0F2366}"/>
              </a:ext>
            </a:extLst>
          </p:cNvPr>
          <p:cNvSpPr txBox="1"/>
          <p:nvPr/>
        </p:nvSpPr>
        <p:spPr>
          <a:xfrm>
            <a:off x="6191517" y="6567779"/>
            <a:ext cx="2774129"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Switched On Travels with Suzi   </a:t>
            </a:r>
            <a:fld id="{8EB2BF8A-7919-874C-98EE-C54E52485A28}" type="slidenum">
              <a:rPr lang="en-US" sz="900" smtClean="0">
                <a:solidFill>
                  <a:srgbClr val="939393"/>
                </a:solidFill>
                <a:latin typeface="Sofia Pro Soft Light" panose="020B0000000000000000" pitchFamily="34" charset="0"/>
              </a:rPr>
              <a:t>11</a:t>
            </a:fld>
            <a:endParaRPr lang="en-US" sz="900" dirty="0">
              <a:solidFill>
                <a:srgbClr val="939393"/>
              </a:solidFill>
              <a:latin typeface="Sofia Pro Soft Light" panose="020B0000000000000000" pitchFamily="34" charset="0"/>
            </a:endParaRPr>
          </a:p>
        </p:txBody>
      </p:sp>
      <p:sp>
        <p:nvSpPr>
          <p:cNvPr id="17" name="TextBox 16">
            <a:extLst>
              <a:ext uri="{FF2B5EF4-FFF2-40B4-BE49-F238E27FC236}">
                <a16:creationId xmlns:a16="http://schemas.microsoft.com/office/drawing/2014/main" id="{8F3180E9-58B8-3543-A365-790C8D936956}"/>
              </a:ext>
            </a:extLst>
          </p:cNvPr>
          <p:cNvSpPr txBox="1"/>
          <p:nvPr/>
        </p:nvSpPr>
        <p:spPr>
          <a:xfrm>
            <a:off x="3821153" y="3781718"/>
            <a:ext cx="4740728" cy="1603104"/>
          </a:xfrm>
          <a:prstGeom prst="rect">
            <a:avLst/>
          </a:prstGeom>
          <a:solidFill>
            <a:schemeClr val="bg1">
              <a:alpha val="94000"/>
            </a:schemeClr>
          </a:solidFill>
          <a:ln w="25400">
            <a:solidFill>
              <a:srgbClr val="8C2D7B"/>
            </a:solidFill>
          </a:ln>
        </p:spPr>
        <p:txBody>
          <a:bodyPr wrap="square" lIns="108000" tIns="108000" rIns="108000" bIns="108000" rtlCol="0">
            <a:spAutoFit/>
          </a:bodyPr>
          <a:lstStyle/>
          <a:p>
            <a:r>
              <a:rPr lang="en-GB" dirty="0">
                <a:solidFill>
                  <a:srgbClr val="636363"/>
                </a:solidFill>
                <a:latin typeface="Sofia Pro Soft Light" panose="020B0000000000000000" pitchFamily="34" charset="0"/>
              </a:rPr>
              <a:t>We’ve moved away from the station to a </a:t>
            </a:r>
            <a:r>
              <a:rPr lang="en-GB" b="1" dirty="0">
                <a:solidFill>
                  <a:srgbClr val="636363"/>
                </a:solidFill>
                <a:latin typeface="Sofia Pro Soft Bold" panose="020B0000000000000000" pitchFamily="34" charset="0"/>
              </a:rPr>
              <a:t>level crossing</a:t>
            </a:r>
            <a:r>
              <a:rPr lang="en-GB" dirty="0">
                <a:solidFill>
                  <a:srgbClr val="636363"/>
                </a:solidFill>
                <a:latin typeface="Sofia Pro Soft Light" panose="020B0000000000000000" pitchFamily="34" charset="0"/>
              </a:rPr>
              <a:t>. This is where pavements and roads meet the track. The signs here help everyone to safely continue their journeys. Do you know what </a:t>
            </a:r>
            <a:r>
              <a:rPr lang="en-GB" b="1" dirty="0">
                <a:solidFill>
                  <a:srgbClr val="8C2D7B"/>
                </a:solidFill>
                <a:latin typeface="Sofia Pro Soft Bold" panose="020B0000000000000000" pitchFamily="34" charset="0"/>
              </a:rPr>
              <a:t>this sign means</a:t>
            </a:r>
            <a:r>
              <a:rPr lang="en-GB" dirty="0">
                <a:solidFill>
                  <a:srgbClr val="636363"/>
                </a:solidFill>
                <a:latin typeface="Sofia Pro Soft Light" panose="020B0000000000000000" pitchFamily="34" charset="0"/>
              </a:rPr>
              <a:t>?</a:t>
            </a:r>
          </a:p>
        </p:txBody>
      </p:sp>
      <p:sp>
        <p:nvSpPr>
          <p:cNvPr id="18" name="Down Arrow 17">
            <a:extLst>
              <a:ext uri="{FF2B5EF4-FFF2-40B4-BE49-F238E27FC236}">
                <a16:creationId xmlns:a16="http://schemas.microsoft.com/office/drawing/2014/main" id="{11EAAB7A-C342-BD45-9D31-DA4C555EEB5F}"/>
              </a:ext>
            </a:extLst>
          </p:cNvPr>
          <p:cNvSpPr/>
          <p:nvPr/>
        </p:nvSpPr>
        <p:spPr>
          <a:xfrm>
            <a:off x="836077" y="1720873"/>
            <a:ext cx="729343" cy="881134"/>
          </a:xfrm>
          <a:prstGeom prst="downArrow">
            <a:avLst/>
          </a:prstGeom>
          <a:solidFill>
            <a:srgbClr val="8C2D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2AC3069-D189-0B4C-BBEB-AF87AF5136D4}"/>
              </a:ext>
            </a:extLst>
          </p:cNvPr>
          <p:cNvSpPr txBox="1"/>
          <p:nvPr/>
        </p:nvSpPr>
        <p:spPr>
          <a:xfrm>
            <a:off x="178356" y="6531086"/>
            <a:ext cx="2774129" cy="246221"/>
          </a:xfrm>
          <a:prstGeom prst="rect">
            <a:avLst/>
          </a:prstGeom>
          <a:noFill/>
        </p:spPr>
        <p:txBody>
          <a:bodyPr wrap="square" rtlCol="0">
            <a:spAutoFit/>
          </a:bodyPr>
          <a:lstStyle/>
          <a:p>
            <a:r>
              <a:rPr lang="en-US" sz="1000" b="1" dirty="0">
                <a:solidFill>
                  <a:srgbClr val="00A0DC"/>
                </a:solidFill>
                <a:latin typeface="Sofia Pro Soft Bold" panose="020B0000000000000000" pitchFamily="34" charset="0"/>
              </a:rPr>
              <a:t>www.switchedonrailsafety.co.uk</a:t>
            </a:r>
          </a:p>
        </p:txBody>
      </p:sp>
      <p:sp>
        <p:nvSpPr>
          <p:cNvPr id="13" name="Down Arrow 12">
            <a:extLst>
              <a:ext uri="{FF2B5EF4-FFF2-40B4-BE49-F238E27FC236}">
                <a16:creationId xmlns:a16="http://schemas.microsoft.com/office/drawing/2014/main" id="{FD657DCC-5EBB-C14D-A548-DD0B2707EA46}"/>
              </a:ext>
            </a:extLst>
          </p:cNvPr>
          <p:cNvSpPr/>
          <p:nvPr/>
        </p:nvSpPr>
        <p:spPr>
          <a:xfrm rot="5400000">
            <a:off x="1979079" y="2842103"/>
            <a:ext cx="729343" cy="881134"/>
          </a:xfrm>
          <a:prstGeom prst="downArrow">
            <a:avLst/>
          </a:prstGeom>
          <a:solidFill>
            <a:srgbClr val="8C2D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685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0629" y="130628"/>
            <a:ext cx="8871858" cy="903515"/>
          </a:xfrm>
          <a:prstGeom prst="rect">
            <a:avLst/>
          </a:prstGeom>
          <a:solidFill>
            <a:srgbClr val="00A0DC">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device, gauge&#10;&#10;Description automatically generated">
            <a:extLst>
              <a:ext uri="{FF2B5EF4-FFF2-40B4-BE49-F238E27FC236}">
                <a16:creationId xmlns:a16="http://schemas.microsoft.com/office/drawing/2014/main" id="{B359DF60-2A39-514C-91CF-3C4DFE258ED7}"/>
              </a:ext>
            </a:extLst>
          </p:cNvPr>
          <p:cNvPicPr>
            <a:picLocks noChangeAspect="1"/>
          </p:cNvPicPr>
          <p:nvPr/>
        </p:nvPicPr>
        <p:blipFill>
          <a:blip r:embed="rId2"/>
          <a:stretch>
            <a:fillRect/>
          </a:stretch>
        </p:blipFill>
        <p:spPr>
          <a:xfrm>
            <a:off x="6684272" y="273277"/>
            <a:ext cx="2160370" cy="1011237"/>
          </a:xfrm>
          <a:prstGeom prst="rect">
            <a:avLst/>
          </a:prstGeom>
        </p:spPr>
      </p:pic>
      <p:pic>
        <p:nvPicPr>
          <p:cNvPr id="12" name="Picture 11" descr="Diagram&#10;&#10;Description automatically generated">
            <a:extLst>
              <a:ext uri="{FF2B5EF4-FFF2-40B4-BE49-F238E27FC236}">
                <a16:creationId xmlns:a16="http://schemas.microsoft.com/office/drawing/2014/main" id="{16F77B7B-AF7A-A54D-B10C-6131EC6E571B}"/>
              </a:ext>
            </a:extLst>
          </p:cNvPr>
          <p:cNvPicPr>
            <a:picLocks noChangeAspect="1"/>
          </p:cNvPicPr>
          <p:nvPr/>
        </p:nvPicPr>
        <p:blipFill>
          <a:blip r:embed="rId3"/>
          <a:stretch>
            <a:fillRect/>
          </a:stretch>
        </p:blipFill>
        <p:spPr>
          <a:xfrm>
            <a:off x="-5442" y="1234800"/>
            <a:ext cx="9144000" cy="5138854"/>
          </a:xfrm>
          <a:prstGeom prst="rect">
            <a:avLst/>
          </a:prstGeom>
        </p:spPr>
      </p:pic>
      <p:sp>
        <p:nvSpPr>
          <p:cNvPr id="3" name="TextBox 2">
            <a:extLst>
              <a:ext uri="{FF2B5EF4-FFF2-40B4-BE49-F238E27FC236}">
                <a16:creationId xmlns:a16="http://schemas.microsoft.com/office/drawing/2014/main" id="{BD691179-3868-F542-8370-76834841011F}"/>
              </a:ext>
            </a:extLst>
          </p:cNvPr>
          <p:cNvSpPr txBox="1"/>
          <p:nvPr/>
        </p:nvSpPr>
        <p:spPr>
          <a:xfrm>
            <a:off x="299358" y="901348"/>
            <a:ext cx="865413" cy="276999"/>
          </a:xfrm>
          <a:prstGeom prst="rect">
            <a:avLst/>
          </a:prstGeom>
          <a:solidFill>
            <a:srgbClr val="00A0DC"/>
          </a:solidFill>
        </p:spPr>
        <p:txBody>
          <a:bodyPr wrap="square" rtlCol="0">
            <a:spAutoFit/>
          </a:bodyPr>
          <a:lstStyle/>
          <a:p>
            <a:r>
              <a:rPr lang="en-US" sz="1200" dirty="0">
                <a:solidFill>
                  <a:schemeClr val="bg1"/>
                </a:solidFill>
                <a:latin typeface="Sofia Pro Soft Medium" panose="020B0000000000000000" pitchFamily="34" charset="0"/>
              </a:rPr>
              <a:t>Slide 11</a:t>
            </a:r>
          </a:p>
        </p:txBody>
      </p:sp>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00A0D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93E38E-7959-A441-A5DB-193D9F0F2366}"/>
              </a:ext>
            </a:extLst>
          </p:cNvPr>
          <p:cNvSpPr txBox="1"/>
          <p:nvPr/>
        </p:nvSpPr>
        <p:spPr>
          <a:xfrm>
            <a:off x="6191517" y="6567779"/>
            <a:ext cx="2774129"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Switched On Travels with Suzi   </a:t>
            </a:r>
            <a:fld id="{8EB2BF8A-7919-874C-98EE-C54E52485A28}" type="slidenum">
              <a:rPr lang="en-US" sz="900" smtClean="0">
                <a:solidFill>
                  <a:srgbClr val="939393"/>
                </a:solidFill>
                <a:latin typeface="Sofia Pro Soft Light" panose="020B0000000000000000" pitchFamily="34" charset="0"/>
              </a:rPr>
              <a:t>12</a:t>
            </a:fld>
            <a:endParaRPr lang="en-US" sz="900" dirty="0">
              <a:solidFill>
                <a:srgbClr val="939393"/>
              </a:solidFill>
              <a:latin typeface="Sofia Pro Soft Light" panose="020B0000000000000000" pitchFamily="34" charset="0"/>
            </a:endParaRPr>
          </a:p>
        </p:txBody>
      </p:sp>
      <p:sp>
        <p:nvSpPr>
          <p:cNvPr id="17" name="TextBox 16">
            <a:extLst>
              <a:ext uri="{FF2B5EF4-FFF2-40B4-BE49-F238E27FC236}">
                <a16:creationId xmlns:a16="http://schemas.microsoft.com/office/drawing/2014/main" id="{8F3180E9-58B8-3543-A365-790C8D936956}"/>
              </a:ext>
            </a:extLst>
          </p:cNvPr>
          <p:cNvSpPr txBox="1"/>
          <p:nvPr/>
        </p:nvSpPr>
        <p:spPr>
          <a:xfrm>
            <a:off x="617765" y="3703795"/>
            <a:ext cx="7897586" cy="2434101"/>
          </a:xfrm>
          <a:prstGeom prst="rect">
            <a:avLst/>
          </a:prstGeom>
          <a:solidFill>
            <a:schemeClr val="bg1">
              <a:alpha val="94000"/>
            </a:schemeClr>
          </a:solidFill>
          <a:ln w="25400">
            <a:solidFill>
              <a:srgbClr val="8C2D7B"/>
            </a:solidFill>
          </a:ln>
        </p:spPr>
        <p:txBody>
          <a:bodyPr wrap="square" lIns="108000" tIns="108000" rIns="108000" bIns="108000" rtlCol="0">
            <a:spAutoFit/>
          </a:bodyPr>
          <a:lstStyle/>
          <a:p>
            <a:r>
              <a:rPr lang="en-GB" b="1" dirty="0">
                <a:solidFill>
                  <a:srgbClr val="8C2D7B"/>
                </a:solidFill>
                <a:latin typeface="Sofia Pro Soft Bold" panose="020B0000000000000000" pitchFamily="34" charset="0"/>
              </a:rPr>
              <a:t>Great work. </a:t>
            </a:r>
            <a:r>
              <a:rPr lang="en-GB" dirty="0">
                <a:solidFill>
                  <a:srgbClr val="636363"/>
                </a:solidFill>
                <a:latin typeface="Sofia Pro Soft Light" panose="020B0000000000000000" pitchFamily="34" charset="0"/>
              </a:rPr>
              <a:t>This sign reminds us that when the lights flash, we need to stay a safe distance away from the tracks. Sometimes there is a barrier that comes down to keep us away from the trains and the track. We need to pay attention, </a:t>
            </a:r>
            <a:r>
              <a:rPr lang="en-GB" b="1" dirty="0">
                <a:solidFill>
                  <a:srgbClr val="636363"/>
                </a:solidFill>
                <a:latin typeface="Sofia Pro Soft Bold" panose="020B0000000000000000" pitchFamily="34" charset="0"/>
              </a:rPr>
              <a:t>stop, look and listen </a:t>
            </a:r>
            <a:r>
              <a:rPr lang="en-GB" dirty="0">
                <a:solidFill>
                  <a:srgbClr val="636363"/>
                </a:solidFill>
                <a:latin typeface="Sofia Pro Soft Light" panose="020B0000000000000000" pitchFamily="34" charset="0"/>
              </a:rPr>
              <a:t>and use the signs to help us know when it’s safe to cross. You might also hear an alarm to help you know when a train is coming. At times one or more trains will use the level crossing so we can only cross when the alarms stop, the barriers are raised and even then, we still need to stay </a:t>
            </a:r>
            <a:r>
              <a:rPr lang="en-GB" b="1" dirty="0">
                <a:solidFill>
                  <a:srgbClr val="636363"/>
                </a:solidFill>
                <a:latin typeface="Sofia Pro Soft Bold" panose="020B0000000000000000" pitchFamily="34" charset="0"/>
              </a:rPr>
              <a:t>Switched On </a:t>
            </a:r>
            <a:r>
              <a:rPr lang="en-GB" dirty="0">
                <a:solidFill>
                  <a:srgbClr val="636363"/>
                </a:solidFill>
                <a:latin typeface="Sofia Pro Soft Light" panose="020B0000000000000000" pitchFamily="34" charset="0"/>
              </a:rPr>
              <a:t>and cross very carefully.</a:t>
            </a:r>
          </a:p>
        </p:txBody>
      </p:sp>
      <p:sp>
        <p:nvSpPr>
          <p:cNvPr id="11" name="TextBox 10">
            <a:extLst>
              <a:ext uri="{FF2B5EF4-FFF2-40B4-BE49-F238E27FC236}">
                <a16:creationId xmlns:a16="http://schemas.microsoft.com/office/drawing/2014/main" id="{D2920B61-ECE6-EC4E-AEF3-971AF1D3AD75}"/>
              </a:ext>
            </a:extLst>
          </p:cNvPr>
          <p:cNvSpPr txBox="1"/>
          <p:nvPr/>
        </p:nvSpPr>
        <p:spPr>
          <a:xfrm>
            <a:off x="178356" y="6531086"/>
            <a:ext cx="2774129" cy="246221"/>
          </a:xfrm>
          <a:prstGeom prst="rect">
            <a:avLst/>
          </a:prstGeom>
          <a:noFill/>
        </p:spPr>
        <p:txBody>
          <a:bodyPr wrap="square" rtlCol="0">
            <a:spAutoFit/>
          </a:bodyPr>
          <a:lstStyle/>
          <a:p>
            <a:r>
              <a:rPr lang="en-US" sz="1000" b="1" dirty="0">
                <a:solidFill>
                  <a:srgbClr val="00A0DC"/>
                </a:solidFill>
                <a:latin typeface="Sofia Pro Soft Bold" panose="020B0000000000000000" pitchFamily="34" charset="0"/>
              </a:rPr>
              <a:t>www.switchedonrailsafety.co.uk</a:t>
            </a:r>
          </a:p>
        </p:txBody>
      </p:sp>
      <p:sp>
        <p:nvSpPr>
          <p:cNvPr id="13" name="Down Arrow 12">
            <a:extLst>
              <a:ext uri="{FF2B5EF4-FFF2-40B4-BE49-F238E27FC236}">
                <a16:creationId xmlns:a16="http://schemas.microsoft.com/office/drawing/2014/main" id="{0C4BA482-C93B-1547-82AA-74B2305D1A02}"/>
              </a:ext>
            </a:extLst>
          </p:cNvPr>
          <p:cNvSpPr/>
          <p:nvPr/>
        </p:nvSpPr>
        <p:spPr>
          <a:xfrm>
            <a:off x="836077" y="1720873"/>
            <a:ext cx="729343" cy="881134"/>
          </a:xfrm>
          <a:prstGeom prst="downArrow">
            <a:avLst/>
          </a:prstGeom>
          <a:solidFill>
            <a:srgbClr val="8C2D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a:extLst>
              <a:ext uri="{FF2B5EF4-FFF2-40B4-BE49-F238E27FC236}">
                <a16:creationId xmlns:a16="http://schemas.microsoft.com/office/drawing/2014/main" id="{329D1B9F-E23A-2D4B-B0C7-4773A432340A}"/>
              </a:ext>
            </a:extLst>
          </p:cNvPr>
          <p:cNvSpPr/>
          <p:nvPr/>
        </p:nvSpPr>
        <p:spPr>
          <a:xfrm rot="5400000">
            <a:off x="1979079" y="2842103"/>
            <a:ext cx="729343" cy="881134"/>
          </a:xfrm>
          <a:prstGeom prst="downArrow">
            <a:avLst/>
          </a:prstGeom>
          <a:solidFill>
            <a:srgbClr val="8C2D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0629" y="130628"/>
            <a:ext cx="8871858" cy="903515"/>
          </a:xfrm>
          <a:prstGeom prst="rect">
            <a:avLst/>
          </a:prstGeom>
          <a:solidFill>
            <a:srgbClr val="00A0DC">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device, gauge&#10;&#10;Description automatically generated">
            <a:extLst>
              <a:ext uri="{FF2B5EF4-FFF2-40B4-BE49-F238E27FC236}">
                <a16:creationId xmlns:a16="http://schemas.microsoft.com/office/drawing/2014/main" id="{B359DF60-2A39-514C-91CF-3C4DFE258ED7}"/>
              </a:ext>
            </a:extLst>
          </p:cNvPr>
          <p:cNvPicPr>
            <a:picLocks noChangeAspect="1"/>
          </p:cNvPicPr>
          <p:nvPr/>
        </p:nvPicPr>
        <p:blipFill>
          <a:blip r:embed="rId2"/>
          <a:stretch>
            <a:fillRect/>
          </a:stretch>
        </p:blipFill>
        <p:spPr>
          <a:xfrm>
            <a:off x="6684272" y="273277"/>
            <a:ext cx="2160370" cy="1011237"/>
          </a:xfrm>
          <a:prstGeom prst="rect">
            <a:avLst/>
          </a:prstGeom>
        </p:spPr>
      </p:pic>
      <p:sp>
        <p:nvSpPr>
          <p:cNvPr id="3" name="TextBox 2">
            <a:extLst>
              <a:ext uri="{FF2B5EF4-FFF2-40B4-BE49-F238E27FC236}">
                <a16:creationId xmlns:a16="http://schemas.microsoft.com/office/drawing/2014/main" id="{BD691179-3868-F542-8370-76834841011F}"/>
              </a:ext>
            </a:extLst>
          </p:cNvPr>
          <p:cNvSpPr txBox="1"/>
          <p:nvPr/>
        </p:nvSpPr>
        <p:spPr>
          <a:xfrm>
            <a:off x="299358" y="901348"/>
            <a:ext cx="865413" cy="276999"/>
          </a:xfrm>
          <a:prstGeom prst="rect">
            <a:avLst/>
          </a:prstGeom>
          <a:solidFill>
            <a:srgbClr val="00A0DC"/>
          </a:solidFill>
        </p:spPr>
        <p:txBody>
          <a:bodyPr wrap="square" rtlCol="0">
            <a:spAutoFit/>
          </a:bodyPr>
          <a:lstStyle/>
          <a:p>
            <a:r>
              <a:rPr lang="en-US" sz="1200" dirty="0">
                <a:solidFill>
                  <a:schemeClr val="bg1"/>
                </a:solidFill>
                <a:latin typeface="Sofia Pro Soft Medium" panose="020B0000000000000000" pitchFamily="34" charset="0"/>
              </a:rPr>
              <a:t>Slide 12</a:t>
            </a:r>
          </a:p>
        </p:txBody>
      </p:sp>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00A0D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93E38E-7959-A441-A5DB-193D9F0F2366}"/>
              </a:ext>
            </a:extLst>
          </p:cNvPr>
          <p:cNvSpPr txBox="1"/>
          <p:nvPr/>
        </p:nvSpPr>
        <p:spPr>
          <a:xfrm>
            <a:off x="6191517" y="6567779"/>
            <a:ext cx="2774129"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Switched On Travels with Suzi   </a:t>
            </a:r>
            <a:fld id="{8EB2BF8A-7919-874C-98EE-C54E52485A28}" type="slidenum">
              <a:rPr lang="en-US" sz="900" smtClean="0">
                <a:solidFill>
                  <a:srgbClr val="939393"/>
                </a:solidFill>
                <a:latin typeface="Sofia Pro Soft Light" panose="020B0000000000000000" pitchFamily="34" charset="0"/>
              </a:rPr>
              <a:t>13</a:t>
            </a:fld>
            <a:endParaRPr lang="en-US" sz="900" dirty="0">
              <a:solidFill>
                <a:srgbClr val="939393"/>
              </a:solidFill>
              <a:latin typeface="Sofia Pro Soft Light" panose="020B0000000000000000" pitchFamily="34" charset="0"/>
            </a:endParaRPr>
          </a:p>
        </p:txBody>
      </p:sp>
      <p:pic>
        <p:nvPicPr>
          <p:cNvPr id="11" name="Picture 10">
            <a:extLst>
              <a:ext uri="{FF2B5EF4-FFF2-40B4-BE49-F238E27FC236}">
                <a16:creationId xmlns:a16="http://schemas.microsoft.com/office/drawing/2014/main" id="{C9E783E3-625A-BB41-9319-7185D5AB9A3E}"/>
              </a:ext>
            </a:extLst>
          </p:cNvPr>
          <p:cNvPicPr>
            <a:picLocks noChangeAspect="1"/>
          </p:cNvPicPr>
          <p:nvPr/>
        </p:nvPicPr>
        <p:blipFill>
          <a:blip r:embed="rId3"/>
          <a:stretch>
            <a:fillRect/>
          </a:stretch>
        </p:blipFill>
        <p:spPr>
          <a:xfrm>
            <a:off x="178356" y="2022332"/>
            <a:ext cx="2490779" cy="4352722"/>
          </a:xfrm>
          <a:prstGeom prst="rect">
            <a:avLst/>
          </a:prstGeom>
        </p:spPr>
      </p:pic>
      <p:sp>
        <p:nvSpPr>
          <p:cNvPr id="12" name="TextBox 11">
            <a:extLst>
              <a:ext uri="{FF2B5EF4-FFF2-40B4-BE49-F238E27FC236}">
                <a16:creationId xmlns:a16="http://schemas.microsoft.com/office/drawing/2014/main" id="{D69E11E9-8561-4249-82EE-0CB24C56C484}"/>
              </a:ext>
            </a:extLst>
          </p:cNvPr>
          <p:cNvSpPr txBox="1"/>
          <p:nvPr/>
        </p:nvSpPr>
        <p:spPr>
          <a:xfrm>
            <a:off x="3307382" y="1467566"/>
            <a:ext cx="5400236" cy="1754326"/>
          </a:xfrm>
          <a:prstGeom prst="rect">
            <a:avLst/>
          </a:prstGeom>
          <a:noFill/>
        </p:spPr>
        <p:txBody>
          <a:bodyPr wrap="square" rtlCol="0">
            <a:spAutoFit/>
          </a:bodyPr>
          <a:lstStyle/>
          <a:p>
            <a:r>
              <a:rPr lang="en-GB" b="1" dirty="0">
                <a:solidFill>
                  <a:srgbClr val="8C2D7B"/>
                </a:solidFill>
                <a:latin typeface="Sofia Pro Soft Bold" panose="020B0000000000000000" pitchFamily="34" charset="0"/>
              </a:rPr>
              <a:t>Congratulations! </a:t>
            </a:r>
          </a:p>
          <a:p>
            <a:endParaRPr lang="en-GB" b="1" dirty="0">
              <a:solidFill>
                <a:srgbClr val="8C2D7B"/>
              </a:solidFill>
              <a:latin typeface="Sofia Pro Soft Bold" panose="020B0000000000000000" pitchFamily="34" charset="0"/>
            </a:endParaRPr>
          </a:p>
          <a:p>
            <a:r>
              <a:rPr lang="en-GB" dirty="0">
                <a:solidFill>
                  <a:srgbClr val="636363"/>
                </a:solidFill>
                <a:latin typeface="Sofia Pro Soft Light" panose="020B0000000000000000" pitchFamily="34" charset="0"/>
              </a:rPr>
              <a:t>You have stayed Switched On and shown how much you know about some of the signs that keep us safe around the railways. You have earned your </a:t>
            </a:r>
            <a:r>
              <a:rPr lang="en-GB" b="1" dirty="0">
                <a:solidFill>
                  <a:srgbClr val="636363"/>
                </a:solidFill>
                <a:latin typeface="Sofia Pro Soft Bold" panose="020B0000000000000000" pitchFamily="34" charset="0"/>
              </a:rPr>
              <a:t>Switched On: Sign Spotter badge</a:t>
            </a:r>
            <a:r>
              <a:rPr lang="en-GB" dirty="0">
                <a:solidFill>
                  <a:srgbClr val="636363"/>
                </a:solidFill>
                <a:latin typeface="Sofia Pro Soft Light" panose="020B0000000000000000" pitchFamily="34" charset="0"/>
              </a:rPr>
              <a:t>!</a:t>
            </a:r>
          </a:p>
        </p:txBody>
      </p:sp>
      <p:sp>
        <p:nvSpPr>
          <p:cNvPr id="10" name="TextBox 9">
            <a:extLst>
              <a:ext uri="{FF2B5EF4-FFF2-40B4-BE49-F238E27FC236}">
                <a16:creationId xmlns:a16="http://schemas.microsoft.com/office/drawing/2014/main" id="{0712B13F-88AB-B54E-BE3E-8CE19002EE0D}"/>
              </a:ext>
            </a:extLst>
          </p:cNvPr>
          <p:cNvSpPr txBox="1"/>
          <p:nvPr/>
        </p:nvSpPr>
        <p:spPr>
          <a:xfrm>
            <a:off x="178356" y="6531086"/>
            <a:ext cx="2774129" cy="246221"/>
          </a:xfrm>
          <a:prstGeom prst="rect">
            <a:avLst/>
          </a:prstGeom>
          <a:noFill/>
        </p:spPr>
        <p:txBody>
          <a:bodyPr wrap="square" rtlCol="0">
            <a:spAutoFit/>
          </a:bodyPr>
          <a:lstStyle/>
          <a:p>
            <a:r>
              <a:rPr lang="en-US" sz="1000" b="1" dirty="0">
                <a:solidFill>
                  <a:srgbClr val="00A0DC"/>
                </a:solidFill>
                <a:latin typeface="Sofia Pro Soft Bold" panose="020B0000000000000000" pitchFamily="34" charset="0"/>
              </a:rPr>
              <a:t>www.switchedonrailsafety.co.uk</a:t>
            </a:r>
          </a:p>
        </p:txBody>
      </p:sp>
      <p:pic>
        <p:nvPicPr>
          <p:cNvPr id="4" name="Picture 3" descr="Logo&#10;&#10;Description automatically generated with low confidence">
            <a:extLst>
              <a:ext uri="{FF2B5EF4-FFF2-40B4-BE49-F238E27FC236}">
                <a16:creationId xmlns:a16="http://schemas.microsoft.com/office/drawing/2014/main" id="{4DAC4234-C572-F043-821D-6A8899B209F4}"/>
              </a:ext>
            </a:extLst>
          </p:cNvPr>
          <p:cNvPicPr>
            <a:picLocks noChangeAspect="1"/>
          </p:cNvPicPr>
          <p:nvPr/>
        </p:nvPicPr>
        <p:blipFill>
          <a:blip r:embed="rId4"/>
          <a:stretch>
            <a:fillRect/>
          </a:stretch>
        </p:blipFill>
        <p:spPr>
          <a:xfrm>
            <a:off x="4762110" y="3232342"/>
            <a:ext cx="2159506" cy="2152800"/>
          </a:xfrm>
          <a:prstGeom prst="rect">
            <a:avLst/>
          </a:prstGeom>
        </p:spPr>
      </p:pic>
      <p:pic>
        <p:nvPicPr>
          <p:cNvPr id="13" name="Picture 12" descr="A picture containing text, picture frame&#10;&#10;Description automatically generated">
            <a:extLst>
              <a:ext uri="{FF2B5EF4-FFF2-40B4-BE49-F238E27FC236}">
                <a16:creationId xmlns:a16="http://schemas.microsoft.com/office/drawing/2014/main" id="{4017C4E0-0D5B-AB42-B1D1-539C0848F456}"/>
              </a:ext>
            </a:extLst>
          </p:cNvPr>
          <p:cNvPicPr>
            <a:picLocks noChangeAspect="1"/>
          </p:cNvPicPr>
          <p:nvPr/>
        </p:nvPicPr>
        <p:blipFill>
          <a:blip r:embed="rId5">
            <a:alphaModFix amt="15000"/>
          </a:blip>
          <a:stretch>
            <a:fillRect/>
          </a:stretch>
        </p:blipFill>
        <p:spPr>
          <a:xfrm rot="20988652">
            <a:off x="4512807" y="5539366"/>
            <a:ext cx="1137037" cy="740960"/>
          </a:xfrm>
          <a:prstGeom prst="rect">
            <a:avLst/>
          </a:prstGeom>
        </p:spPr>
      </p:pic>
      <p:pic>
        <p:nvPicPr>
          <p:cNvPr id="14" name="Picture 13" descr="A picture containing text, picture frame&#10;&#10;Description automatically generated">
            <a:extLst>
              <a:ext uri="{FF2B5EF4-FFF2-40B4-BE49-F238E27FC236}">
                <a16:creationId xmlns:a16="http://schemas.microsoft.com/office/drawing/2014/main" id="{82642E9B-2981-7741-B579-A18BF4201D5D}"/>
              </a:ext>
            </a:extLst>
          </p:cNvPr>
          <p:cNvPicPr>
            <a:picLocks noChangeAspect="1"/>
          </p:cNvPicPr>
          <p:nvPr/>
        </p:nvPicPr>
        <p:blipFill>
          <a:blip r:embed="rId5">
            <a:alphaModFix amt="15000"/>
          </a:blip>
          <a:stretch>
            <a:fillRect/>
          </a:stretch>
        </p:blipFill>
        <p:spPr>
          <a:xfrm rot="1268078">
            <a:off x="6014127" y="5434275"/>
            <a:ext cx="1137037" cy="740960"/>
          </a:xfrm>
          <a:prstGeom prst="rect">
            <a:avLst/>
          </a:prstGeom>
        </p:spPr>
      </p:pic>
      <p:pic>
        <p:nvPicPr>
          <p:cNvPr id="15" name="Picture 14" descr="A picture containing text, picture frame&#10;&#10;Description automatically generated">
            <a:extLst>
              <a:ext uri="{FF2B5EF4-FFF2-40B4-BE49-F238E27FC236}">
                <a16:creationId xmlns:a16="http://schemas.microsoft.com/office/drawing/2014/main" id="{70659912-9710-3A45-9304-64FB8BAD113B}"/>
              </a:ext>
            </a:extLst>
          </p:cNvPr>
          <p:cNvPicPr>
            <a:picLocks noChangeAspect="1"/>
          </p:cNvPicPr>
          <p:nvPr/>
        </p:nvPicPr>
        <p:blipFill>
          <a:blip r:embed="rId5">
            <a:alphaModFix amt="15000"/>
          </a:blip>
          <a:stretch>
            <a:fillRect/>
          </a:stretch>
        </p:blipFill>
        <p:spPr>
          <a:xfrm rot="2050967">
            <a:off x="2995371" y="5530035"/>
            <a:ext cx="1137037" cy="740960"/>
          </a:xfrm>
          <a:prstGeom prst="rect">
            <a:avLst/>
          </a:prstGeom>
        </p:spPr>
      </p:pic>
      <p:pic>
        <p:nvPicPr>
          <p:cNvPr id="17" name="Picture 16" descr="A picture containing text, picture frame&#10;&#10;Description automatically generated">
            <a:extLst>
              <a:ext uri="{FF2B5EF4-FFF2-40B4-BE49-F238E27FC236}">
                <a16:creationId xmlns:a16="http://schemas.microsoft.com/office/drawing/2014/main" id="{2D5F9A07-4303-D24C-8BDF-C618A48FD25B}"/>
              </a:ext>
            </a:extLst>
          </p:cNvPr>
          <p:cNvPicPr>
            <a:picLocks noChangeAspect="1"/>
          </p:cNvPicPr>
          <p:nvPr/>
        </p:nvPicPr>
        <p:blipFill>
          <a:blip r:embed="rId5">
            <a:alphaModFix amt="15000"/>
          </a:blip>
          <a:stretch>
            <a:fillRect/>
          </a:stretch>
        </p:blipFill>
        <p:spPr>
          <a:xfrm rot="20695095">
            <a:off x="7466191" y="5498928"/>
            <a:ext cx="1137037" cy="740960"/>
          </a:xfrm>
          <a:prstGeom prst="rect">
            <a:avLst/>
          </a:prstGeom>
        </p:spPr>
      </p:pic>
    </p:spTree>
    <p:extLst>
      <p:ext uri="{BB962C8B-B14F-4D97-AF65-F5344CB8AC3E}">
        <p14:creationId xmlns:p14="http://schemas.microsoft.com/office/powerpoint/2010/main" val="233057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0629" y="130628"/>
            <a:ext cx="8871858" cy="903515"/>
          </a:xfrm>
          <a:prstGeom prst="rect">
            <a:avLst/>
          </a:prstGeom>
          <a:solidFill>
            <a:srgbClr val="00A0DC">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device, gauge&#10;&#10;Description automatically generated">
            <a:extLst>
              <a:ext uri="{FF2B5EF4-FFF2-40B4-BE49-F238E27FC236}">
                <a16:creationId xmlns:a16="http://schemas.microsoft.com/office/drawing/2014/main" id="{B359DF60-2A39-514C-91CF-3C4DFE258ED7}"/>
              </a:ext>
            </a:extLst>
          </p:cNvPr>
          <p:cNvPicPr>
            <a:picLocks noChangeAspect="1"/>
          </p:cNvPicPr>
          <p:nvPr/>
        </p:nvPicPr>
        <p:blipFill>
          <a:blip r:embed="rId2"/>
          <a:stretch>
            <a:fillRect/>
          </a:stretch>
        </p:blipFill>
        <p:spPr>
          <a:xfrm>
            <a:off x="6684272" y="273277"/>
            <a:ext cx="2160370" cy="1011237"/>
          </a:xfrm>
          <a:prstGeom prst="rect">
            <a:avLst/>
          </a:prstGeom>
        </p:spPr>
      </p:pic>
      <p:pic>
        <p:nvPicPr>
          <p:cNvPr id="6" name="Picture 5" descr="A picture containing text, picture frame&#10;&#10;Description automatically generated">
            <a:extLst>
              <a:ext uri="{FF2B5EF4-FFF2-40B4-BE49-F238E27FC236}">
                <a16:creationId xmlns:a16="http://schemas.microsoft.com/office/drawing/2014/main" id="{683C2A64-D8E4-5C42-BFC5-E53C7461A0CD}"/>
              </a:ext>
            </a:extLst>
          </p:cNvPr>
          <p:cNvPicPr>
            <a:picLocks noChangeAspect="1"/>
          </p:cNvPicPr>
          <p:nvPr/>
        </p:nvPicPr>
        <p:blipFill>
          <a:blip r:embed="rId3">
            <a:alphaModFix amt="15000"/>
          </a:blip>
          <a:stretch>
            <a:fillRect/>
          </a:stretch>
        </p:blipFill>
        <p:spPr>
          <a:xfrm rot="1268078">
            <a:off x="273696" y="5444637"/>
            <a:ext cx="1137037" cy="740960"/>
          </a:xfrm>
          <a:prstGeom prst="rect">
            <a:avLst/>
          </a:prstGeom>
          <a:effectLst>
            <a:softEdge rad="0"/>
          </a:effectLst>
        </p:spPr>
      </p:pic>
      <p:pic>
        <p:nvPicPr>
          <p:cNvPr id="9" name="Picture 8" descr="A picture containing text, picture frame&#10;&#10;Description automatically generated">
            <a:extLst>
              <a:ext uri="{FF2B5EF4-FFF2-40B4-BE49-F238E27FC236}">
                <a16:creationId xmlns:a16="http://schemas.microsoft.com/office/drawing/2014/main" id="{D1C9B564-E599-5F45-B844-E3B0912A2749}"/>
              </a:ext>
            </a:extLst>
          </p:cNvPr>
          <p:cNvPicPr>
            <a:picLocks noChangeAspect="1"/>
          </p:cNvPicPr>
          <p:nvPr/>
        </p:nvPicPr>
        <p:blipFill>
          <a:blip r:embed="rId3">
            <a:alphaModFix amt="15000"/>
          </a:blip>
          <a:stretch>
            <a:fillRect/>
          </a:stretch>
        </p:blipFill>
        <p:spPr>
          <a:xfrm>
            <a:off x="1733487" y="5444638"/>
            <a:ext cx="1137037" cy="740960"/>
          </a:xfrm>
          <a:prstGeom prst="rect">
            <a:avLst/>
          </a:prstGeom>
        </p:spPr>
      </p:pic>
      <p:pic>
        <p:nvPicPr>
          <p:cNvPr id="10" name="Picture 9" descr="A picture containing text, picture frame&#10;&#10;Description automatically generated">
            <a:extLst>
              <a:ext uri="{FF2B5EF4-FFF2-40B4-BE49-F238E27FC236}">
                <a16:creationId xmlns:a16="http://schemas.microsoft.com/office/drawing/2014/main" id="{1F92631A-B3C0-D444-9D84-79A06D3F7A0F}"/>
              </a:ext>
            </a:extLst>
          </p:cNvPr>
          <p:cNvPicPr>
            <a:picLocks noChangeAspect="1"/>
          </p:cNvPicPr>
          <p:nvPr/>
        </p:nvPicPr>
        <p:blipFill>
          <a:blip r:embed="rId3">
            <a:alphaModFix amt="15000"/>
          </a:blip>
          <a:stretch>
            <a:fillRect/>
          </a:stretch>
        </p:blipFill>
        <p:spPr>
          <a:xfrm rot="2050967">
            <a:off x="3174942" y="5530035"/>
            <a:ext cx="1137037" cy="740960"/>
          </a:xfrm>
          <a:prstGeom prst="rect">
            <a:avLst/>
          </a:prstGeom>
        </p:spPr>
      </p:pic>
      <p:sp>
        <p:nvSpPr>
          <p:cNvPr id="3" name="TextBox 2">
            <a:extLst>
              <a:ext uri="{FF2B5EF4-FFF2-40B4-BE49-F238E27FC236}">
                <a16:creationId xmlns:a16="http://schemas.microsoft.com/office/drawing/2014/main" id="{BD691179-3868-F542-8370-76834841011F}"/>
              </a:ext>
            </a:extLst>
          </p:cNvPr>
          <p:cNvSpPr txBox="1"/>
          <p:nvPr/>
        </p:nvSpPr>
        <p:spPr>
          <a:xfrm>
            <a:off x="299358" y="901348"/>
            <a:ext cx="865413" cy="276999"/>
          </a:xfrm>
          <a:prstGeom prst="rect">
            <a:avLst/>
          </a:prstGeom>
          <a:solidFill>
            <a:srgbClr val="00A0DC"/>
          </a:solidFill>
        </p:spPr>
        <p:txBody>
          <a:bodyPr wrap="square" rtlCol="0">
            <a:spAutoFit/>
          </a:bodyPr>
          <a:lstStyle/>
          <a:p>
            <a:r>
              <a:rPr lang="en-US" sz="1200" dirty="0">
                <a:solidFill>
                  <a:schemeClr val="bg1"/>
                </a:solidFill>
                <a:latin typeface="Sofia Pro Soft Medium" panose="020B0000000000000000" pitchFamily="34" charset="0"/>
              </a:rPr>
              <a:t>Slide 1</a:t>
            </a:r>
          </a:p>
        </p:txBody>
      </p:sp>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00A0D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93E38E-7959-A441-A5DB-193D9F0F2366}"/>
              </a:ext>
            </a:extLst>
          </p:cNvPr>
          <p:cNvSpPr txBox="1"/>
          <p:nvPr/>
        </p:nvSpPr>
        <p:spPr>
          <a:xfrm>
            <a:off x="6191517" y="6567779"/>
            <a:ext cx="2774129"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Switched On Travels with Suzi   </a:t>
            </a:r>
            <a:fld id="{2971B8E4-C3FF-FA45-A834-4997EB66B919}" type="slidenum">
              <a:rPr lang="en-US" sz="900" smtClean="0">
                <a:solidFill>
                  <a:srgbClr val="939393"/>
                </a:solidFill>
                <a:latin typeface="Sofia Pro Soft Light" panose="020B0000000000000000" pitchFamily="34" charset="0"/>
              </a:rPr>
              <a:t>2</a:t>
            </a:fld>
            <a:r>
              <a:rPr lang="en-US" sz="900" dirty="0">
                <a:solidFill>
                  <a:srgbClr val="939393"/>
                </a:solidFill>
                <a:latin typeface="Sofia Pro Soft Light" panose="020B0000000000000000" pitchFamily="34" charset="0"/>
              </a:rPr>
              <a:t>  </a:t>
            </a:r>
          </a:p>
        </p:txBody>
      </p:sp>
      <p:sp>
        <p:nvSpPr>
          <p:cNvPr id="18" name="TextBox 17">
            <a:extLst>
              <a:ext uri="{FF2B5EF4-FFF2-40B4-BE49-F238E27FC236}">
                <a16:creationId xmlns:a16="http://schemas.microsoft.com/office/drawing/2014/main" id="{53252B42-4402-0B49-B4CC-0F4F566FA9A6}"/>
              </a:ext>
            </a:extLst>
          </p:cNvPr>
          <p:cNvSpPr txBox="1"/>
          <p:nvPr/>
        </p:nvSpPr>
        <p:spPr>
          <a:xfrm>
            <a:off x="299358" y="1467566"/>
            <a:ext cx="6068785" cy="1200329"/>
          </a:xfrm>
          <a:prstGeom prst="rect">
            <a:avLst/>
          </a:prstGeom>
          <a:noFill/>
        </p:spPr>
        <p:txBody>
          <a:bodyPr wrap="square" rtlCol="0">
            <a:spAutoFit/>
          </a:bodyPr>
          <a:lstStyle/>
          <a:p>
            <a:r>
              <a:rPr lang="en-GB" dirty="0">
                <a:solidFill>
                  <a:srgbClr val="636363"/>
                </a:solidFill>
                <a:latin typeface="Sofia Pro Soft Light" panose="020B0000000000000000" pitchFamily="34" charset="0"/>
              </a:rPr>
              <a:t>Are you </a:t>
            </a:r>
            <a:r>
              <a:rPr lang="en-GB" b="1" dirty="0">
                <a:solidFill>
                  <a:srgbClr val="636363"/>
                </a:solidFill>
                <a:latin typeface="Sofia Pro Soft Bold" panose="020B0000000000000000" pitchFamily="34" charset="0"/>
              </a:rPr>
              <a:t>Switched On </a:t>
            </a:r>
            <a:r>
              <a:rPr lang="en-GB" dirty="0">
                <a:solidFill>
                  <a:srgbClr val="636363"/>
                </a:solidFill>
                <a:latin typeface="Sofia Pro Soft Light" panose="020B0000000000000000" pitchFamily="34" charset="0"/>
              </a:rPr>
              <a:t>and ready to test your knowledge of the train signs? </a:t>
            </a:r>
          </a:p>
          <a:p>
            <a:endParaRPr lang="en-GB" dirty="0">
              <a:solidFill>
                <a:srgbClr val="636363"/>
              </a:solidFill>
              <a:latin typeface="Sofia Pro Soft Light" panose="020B0000000000000000" pitchFamily="34" charset="0"/>
            </a:endParaRPr>
          </a:p>
          <a:p>
            <a:r>
              <a:rPr lang="en-GB" dirty="0">
                <a:solidFill>
                  <a:srgbClr val="636363"/>
                </a:solidFill>
                <a:latin typeface="Sofia Pro Soft Light" panose="020B0000000000000000" pitchFamily="34" charset="0"/>
              </a:rPr>
              <a:t>Get ready to earn your </a:t>
            </a:r>
            <a:r>
              <a:rPr lang="en-GB" b="1" dirty="0">
                <a:solidFill>
                  <a:srgbClr val="636363"/>
                </a:solidFill>
                <a:latin typeface="Sofia Pro Soft Bold" panose="020B0000000000000000" pitchFamily="34" charset="0"/>
              </a:rPr>
              <a:t>Switched On: Sign Spotter badge</a:t>
            </a:r>
            <a:r>
              <a:rPr lang="en-GB" dirty="0">
                <a:solidFill>
                  <a:srgbClr val="636363"/>
                </a:solidFill>
                <a:latin typeface="Sofia Pro Soft Light" panose="020B0000000000000000" pitchFamily="34" charset="0"/>
              </a:rPr>
              <a:t>.</a:t>
            </a:r>
          </a:p>
        </p:txBody>
      </p:sp>
      <p:pic>
        <p:nvPicPr>
          <p:cNvPr id="11" name="Picture 10" descr="A picture containing text, picture frame&#10;&#10;Description automatically generated">
            <a:extLst>
              <a:ext uri="{FF2B5EF4-FFF2-40B4-BE49-F238E27FC236}">
                <a16:creationId xmlns:a16="http://schemas.microsoft.com/office/drawing/2014/main" id="{2770931F-A97C-C940-A0E2-D45AECB07104}"/>
              </a:ext>
            </a:extLst>
          </p:cNvPr>
          <p:cNvPicPr>
            <a:picLocks noChangeAspect="1"/>
          </p:cNvPicPr>
          <p:nvPr/>
        </p:nvPicPr>
        <p:blipFill>
          <a:blip r:embed="rId3">
            <a:alphaModFix amt="15000"/>
          </a:blip>
          <a:stretch>
            <a:fillRect/>
          </a:stretch>
        </p:blipFill>
        <p:spPr>
          <a:xfrm rot="20988652">
            <a:off x="4692378" y="5539366"/>
            <a:ext cx="1137037" cy="740960"/>
          </a:xfrm>
          <a:prstGeom prst="rect">
            <a:avLst/>
          </a:prstGeom>
        </p:spPr>
      </p:pic>
      <p:pic>
        <p:nvPicPr>
          <p:cNvPr id="4" name="Picture 3">
            <a:extLst>
              <a:ext uri="{FF2B5EF4-FFF2-40B4-BE49-F238E27FC236}">
                <a16:creationId xmlns:a16="http://schemas.microsoft.com/office/drawing/2014/main" id="{EEC62437-04E9-E84F-AD88-D2ACC6D0C383}"/>
              </a:ext>
            </a:extLst>
          </p:cNvPr>
          <p:cNvPicPr>
            <a:picLocks noChangeAspect="1"/>
          </p:cNvPicPr>
          <p:nvPr/>
        </p:nvPicPr>
        <p:blipFill>
          <a:blip r:embed="rId4"/>
          <a:stretch>
            <a:fillRect/>
          </a:stretch>
        </p:blipFill>
        <p:spPr>
          <a:xfrm>
            <a:off x="5709207" y="1235010"/>
            <a:ext cx="2970002" cy="5290457"/>
          </a:xfrm>
          <a:prstGeom prst="rect">
            <a:avLst/>
          </a:prstGeom>
        </p:spPr>
      </p:pic>
      <p:sp>
        <p:nvSpPr>
          <p:cNvPr id="20" name="TextBox 19">
            <a:extLst>
              <a:ext uri="{FF2B5EF4-FFF2-40B4-BE49-F238E27FC236}">
                <a16:creationId xmlns:a16="http://schemas.microsoft.com/office/drawing/2014/main" id="{F28CF0D6-D823-A444-BA49-0F6F4272474E}"/>
              </a:ext>
            </a:extLst>
          </p:cNvPr>
          <p:cNvSpPr txBox="1"/>
          <p:nvPr/>
        </p:nvSpPr>
        <p:spPr>
          <a:xfrm>
            <a:off x="178356" y="6531086"/>
            <a:ext cx="2774129" cy="246221"/>
          </a:xfrm>
          <a:prstGeom prst="rect">
            <a:avLst/>
          </a:prstGeom>
          <a:noFill/>
        </p:spPr>
        <p:txBody>
          <a:bodyPr wrap="square" rtlCol="0">
            <a:spAutoFit/>
          </a:bodyPr>
          <a:lstStyle/>
          <a:p>
            <a:r>
              <a:rPr lang="en-US" sz="1000" b="1" dirty="0">
                <a:solidFill>
                  <a:srgbClr val="00A0DC"/>
                </a:solidFill>
                <a:latin typeface="Sofia Pro Soft Bold" panose="020B0000000000000000" pitchFamily="34" charset="0"/>
              </a:rPr>
              <a:t>www.switchedonrailsafety.co.uk</a:t>
            </a:r>
          </a:p>
        </p:txBody>
      </p:sp>
      <p:pic>
        <p:nvPicPr>
          <p:cNvPr id="17" name="Picture 16" descr="A picture containing text, sign, outdoor, clipart&#10;&#10;Description automatically generated">
            <a:extLst>
              <a:ext uri="{FF2B5EF4-FFF2-40B4-BE49-F238E27FC236}">
                <a16:creationId xmlns:a16="http://schemas.microsoft.com/office/drawing/2014/main" id="{DD9DFBDA-1CB0-3344-96B9-0E4D829B0519}"/>
              </a:ext>
            </a:extLst>
          </p:cNvPr>
          <p:cNvPicPr>
            <a:picLocks noChangeAspect="1"/>
          </p:cNvPicPr>
          <p:nvPr/>
        </p:nvPicPr>
        <p:blipFill>
          <a:blip r:embed="rId5"/>
          <a:stretch>
            <a:fillRect/>
          </a:stretch>
        </p:blipFill>
        <p:spPr>
          <a:xfrm>
            <a:off x="698824" y="3479081"/>
            <a:ext cx="2171700" cy="1117600"/>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1D1DB061-04EF-D941-A256-69CE8486A3C3}"/>
              </a:ext>
            </a:extLst>
          </p:cNvPr>
          <p:cNvPicPr>
            <a:picLocks noChangeAspect="1"/>
          </p:cNvPicPr>
          <p:nvPr/>
        </p:nvPicPr>
        <p:blipFill>
          <a:blip r:embed="rId6"/>
          <a:stretch>
            <a:fillRect/>
          </a:stretch>
        </p:blipFill>
        <p:spPr>
          <a:xfrm>
            <a:off x="3975650" y="4026897"/>
            <a:ext cx="1106422" cy="2014523"/>
          </a:xfrm>
          <a:prstGeom prst="rect">
            <a:avLst/>
          </a:prstGeom>
        </p:spPr>
      </p:pic>
      <p:pic>
        <p:nvPicPr>
          <p:cNvPr id="19" name="Picture 18" descr="Graphical user interface, text, application, chat or text message&#10;&#10;Description automatically generated">
            <a:extLst>
              <a:ext uri="{FF2B5EF4-FFF2-40B4-BE49-F238E27FC236}">
                <a16:creationId xmlns:a16="http://schemas.microsoft.com/office/drawing/2014/main" id="{BADDFB22-4983-0A47-8E62-B77C5DA42918}"/>
              </a:ext>
            </a:extLst>
          </p:cNvPr>
          <p:cNvPicPr>
            <a:picLocks noChangeAspect="1"/>
          </p:cNvPicPr>
          <p:nvPr/>
        </p:nvPicPr>
        <p:blipFill>
          <a:blip r:embed="rId7"/>
          <a:stretch>
            <a:fillRect/>
          </a:stretch>
        </p:blipFill>
        <p:spPr>
          <a:xfrm>
            <a:off x="3328658" y="2835998"/>
            <a:ext cx="2862860" cy="1002001"/>
          </a:xfrm>
          <a:prstGeom prst="rect">
            <a:avLst/>
          </a:prstGeom>
        </p:spPr>
      </p:pic>
    </p:spTree>
    <p:extLst>
      <p:ext uri="{BB962C8B-B14F-4D97-AF65-F5344CB8AC3E}">
        <p14:creationId xmlns:p14="http://schemas.microsoft.com/office/powerpoint/2010/main" val="161047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0629" y="130628"/>
            <a:ext cx="8871858" cy="903515"/>
          </a:xfrm>
          <a:prstGeom prst="rect">
            <a:avLst/>
          </a:prstGeom>
          <a:solidFill>
            <a:srgbClr val="00A0DC">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Graphical user interface, diagram&#10;&#10;Description automatically generated">
            <a:extLst>
              <a:ext uri="{FF2B5EF4-FFF2-40B4-BE49-F238E27FC236}">
                <a16:creationId xmlns:a16="http://schemas.microsoft.com/office/drawing/2014/main" id="{A14462F0-7F1C-B141-A578-88305E8CA43A}"/>
              </a:ext>
            </a:extLst>
          </p:cNvPr>
          <p:cNvPicPr>
            <a:picLocks noChangeAspect="1"/>
          </p:cNvPicPr>
          <p:nvPr/>
        </p:nvPicPr>
        <p:blipFill>
          <a:blip r:embed="rId3"/>
          <a:stretch>
            <a:fillRect/>
          </a:stretch>
        </p:blipFill>
        <p:spPr>
          <a:xfrm>
            <a:off x="-5442" y="1234735"/>
            <a:ext cx="9144000" cy="5129561"/>
          </a:xfrm>
          <a:prstGeom prst="rect">
            <a:avLst/>
          </a:prstGeom>
        </p:spPr>
      </p:pic>
      <p:pic>
        <p:nvPicPr>
          <p:cNvPr id="7" name="Picture 6" descr="A picture containing text, device, gauge&#10;&#10;Description automatically generated">
            <a:extLst>
              <a:ext uri="{FF2B5EF4-FFF2-40B4-BE49-F238E27FC236}">
                <a16:creationId xmlns:a16="http://schemas.microsoft.com/office/drawing/2014/main" id="{B359DF60-2A39-514C-91CF-3C4DFE258ED7}"/>
              </a:ext>
            </a:extLst>
          </p:cNvPr>
          <p:cNvPicPr>
            <a:picLocks noChangeAspect="1"/>
          </p:cNvPicPr>
          <p:nvPr/>
        </p:nvPicPr>
        <p:blipFill>
          <a:blip r:embed="rId4"/>
          <a:stretch>
            <a:fillRect/>
          </a:stretch>
        </p:blipFill>
        <p:spPr>
          <a:xfrm>
            <a:off x="6684272" y="273277"/>
            <a:ext cx="2160370" cy="1011237"/>
          </a:xfrm>
          <a:prstGeom prst="rect">
            <a:avLst/>
          </a:prstGeom>
        </p:spPr>
      </p:pic>
      <p:sp>
        <p:nvSpPr>
          <p:cNvPr id="3" name="TextBox 2">
            <a:extLst>
              <a:ext uri="{FF2B5EF4-FFF2-40B4-BE49-F238E27FC236}">
                <a16:creationId xmlns:a16="http://schemas.microsoft.com/office/drawing/2014/main" id="{BD691179-3868-F542-8370-76834841011F}"/>
              </a:ext>
            </a:extLst>
          </p:cNvPr>
          <p:cNvSpPr txBox="1"/>
          <p:nvPr/>
        </p:nvSpPr>
        <p:spPr>
          <a:xfrm>
            <a:off x="299358" y="901348"/>
            <a:ext cx="865413" cy="276999"/>
          </a:xfrm>
          <a:prstGeom prst="rect">
            <a:avLst/>
          </a:prstGeom>
          <a:solidFill>
            <a:srgbClr val="00A0DC"/>
          </a:solidFill>
        </p:spPr>
        <p:txBody>
          <a:bodyPr wrap="square" rtlCol="0">
            <a:spAutoFit/>
          </a:bodyPr>
          <a:lstStyle/>
          <a:p>
            <a:r>
              <a:rPr lang="en-US" sz="1200" dirty="0">
                <a:solidFill>
                  <a:schemeClr val="bg1"/>
                </a:solidFill>
                <a:latin typeface="Sofia Pro Soft Medium" panose="020B0000000000000000" pitchFamily="34" charset="0"/>
              </a:rPr>
              <a:t>Slide 2</a:t>
            </a:r>
          </a:p>
        </p:txBody>
      </p:sp>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00A0DC"/>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774D415-3967-6C47-B142-FB8CA203834E}"/>
              </a:ext>
            </a:extLst>
          </p:cNvPr>
          <p:cNvSpPr txBox="1"/>
          <p:nvPr/>
        </p:nvSpPr>
        <p:spPr>
          <a:xfrm>
            <a:off x="178356" y="6531086"/>
            <a:ext cx="2774129" cy="246221"/>
          </a:xfrm>
          <a:prstGeom prst="rect">
            <a:avLst/>
          </a:prstGeom>
          <a:noFill/>
        </p:spPr>
        <p:txBody>
          <a:bodyPr wrap="square" rtlCol="0">
            <a:spAutoFit/>
          </a:bodyPr>
          <a:lstStyle/>
          <a:p>
            <a:r>
              <a:rPr lang="en-US" sz="1000" b="1" dirty="0">
                <a:solidFill>
                  <a:srgbClr val="00A0DC"/>
                </a:solidFill>
                <a:latin typeface="Sofia Pro Soft Bold" panose="020B0000000000000000" pitchFamily="34" charset="0"/>
              </a:rPr>
              <a:t>www.switchedonrailsafety.co.uk</a:t>
            </a:r>
          </a:p>
        </p:txBody>
      </p:sp>
      <p:sp>
        <p:nvSpPr>
          <p:cNvPr id="16" name="TextBox 15">
            <a:extLst>
              <a:ext uri="{FF2B5EF4-FFF2-40B4-BE49-F238E27FC236}">
                <a16:creationId xmlns:a16="http://schemas.microsoft.com/office/drawing/2014/main" id="{7293E38E-7959-A441-A5DB-193D9F0F2366}"/>
              </a:ext>
            </a:extLst>
          </p:cNvPr>
          <p:cNvSpPr txBox="1"/>
          <p:nvPr/>
        </p:nvSpPr>
        <p:spPr>
          <a:xfrm>
            <a:off x="6191517" y="6567779"/>
            <a:ext cx="2774129"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Switched On Travels with Suzi   3   </a:t>
            </a:r>
          </a:p>
        </p:txBody>
      </p:sp>
      <p:sp>
        <p:nvSpPr>
          <p:cNvPr id="17" name="TextBox 16">
            <a:extLst>
              <a:ext uri="{FF2B5EF4-FFF2-40B4-BE49-F238E27FC236}">
                <a16:creationId xmlns:a16="http://schemas.microsoft.com/office/drawing/2014/main" id="{40C5FE48-133B-7F4D-826A-4F0EC438515F}"/>
              </a:ext>
            </a:extLst>
          </p:cNvPr>
          <p:cNvSpPr txBox="1"/>
          <p:nvPr/>
        </p:nvSpPr>
        <p:spPr>
          <a:xfrm>
            <a:off x="299358" y="1587309"/>
            <a:ext cx="4740728" cy="2711100"/>
          </a:xfrm>
          <a:prstGeom prst="rect">
            <a:avLst/>
          </a:prstGeom>
          <a:solidFill>
            <a:schemeClr val="bg1">
              <a:alpha val="94000"/>
            </a:schemeClr>
          </a:solidFill>
          <a:ln w="25400">
            <a:solidFill>
              <a:srgbClr val="8C2D7B"/>
            </a:solidFill>
          </a:ln>
        </p:spPr>
        <p:txBody>
          <a:bodyPr wrap="square" lIns="108000" tIns="108000" rIns="108000" bIns="108000" rtlCol="0">
            <a:spAutoFit/>
          </a:bodyPr>
          <a:lstStyle/>
          <a:p>
            <a:r>
              <a:rPr lang="en-GB" dirty="0">
                <a:solidFill>
                  <a:srgbClr val="636363"/>
                </a:solidFill>
                <a:latin typeface="Sofia Pro Soft Light" panose="020B0000000000000000" pitchFamily="34" charset="0"/>
              </a:rPr>
              <a:t>Let’s get started here. </a:t>
            </a:r>
          </a:p>
          <a:p>
            <a:endParaRPr lang="en-GB" dirty="0">
              <a:solidFill>
                <a:srgbClr val="636363"/>
              </a:solidFill>
              <a:latin typeface="Sofia Pro Soft Light" panose="020B0000000000000000" pitchFamily="34" charset="0"/>
            </a:endParaRPr>
          </a:p>
          <a:p>
            <a:r>
              <a:rPr lang="en-GB" dirty="0">
                <a:solidFill>
                  <a:srgbClr val="636363"/>
                </a:solidFill>
                <a:latin typeface="Sofia Pro Soft Light" panose="020B0000000000000000" pitchFamily="34" charset="0"/>
              </a:rPr>
              <a:t>This line isn’t a sign like some of the others we’re going to learn today but it is really important and it’s something we have to pay attention to. </a:t>
            </a:r>
          </a:p>
          <a:p>
            <a:endParaRPr lang="en-GB" dirty="0">
              <a:solidFill>
                <a:srgbClr val="636363"/>
              </a:solidFill>
              <a:latin typeface="Sofia Pro Soft Light" panose="020B0000000000000000" pitchFamily="34" charset="0"/>
            </a:endParaRPr>
          </a:p>
          <a:p>
            <a:r>
              <a:rPr lang="en-GB" dirty="0">
                <a:solidFill>
                  <a:srgbClr val="636363"/>
                </a:solidFill>
                <a:latin typeface="Sofia Pro Soft Light" panose="020B0000000000000000" pitchFamily="34" charset="0"/>
              </a:rPr>
              <a:t>What do we need to do when we see a yellow line on the platform?</a:t>
            </a:r>
          </a:p>
        </p:txBody>
      </p:sp>
      <p:sp>
        <p:nvSpPr>
          <p:cNvPr id="19" name="Down Arrow 18">
            <a:extLst>
              <a:ext uri="{FF2B5EF4-FFF2-40B4-BE49-F238E27FC236}">
                <a16:creationId xmlns:a16="http://schemas.microsoft.com/office/drawing/2014/main" id="{C7CE7061-5FEA-7F44-9104-85D6889CF307}"/>
              </a:ext>
            </a:extLst>
          </p:cNvPr>
          <p:cNvSpPr/>
          <p:nvPr/>
        </p:nvSpPr>
        <p:spPr>
          <a:xfrm>
            <a:off x="4490800" y="4611481"/>
            <a:ext cx="729343" cy="881134"/>
          </a:xfrm>
          <a:prstGeom prst="downArrow">
            <a:avLst/>
          </a:prstGeom>
          <a:solidFill>
            <a:srgbClr val="8C2D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a:extLst>
              <a:ext uri="{FF2B5EF4-FFF2-40B4-BE49-F238E27FC236}">
                <a16:creationId xmlns:a16="http://schemas.microsoft.com/office/drawing/2014/main" id="{04E4D1B4-474C-A14F-8E7F-667BBD7459D3}"/>
              </a:ext>
            </a:extLst>
          </p:cNvPr>
          <p:cNvSpPr/>
          <p:nvPr/>
        </p:nvSpPr>
        <p:spPr>
          <a:xfrm>
            <a:off x="2438400" y="5270691"/>
            <a:ext cx="729343" cy="881134"/>
          </a:xfrm>
          <a:prstGeom prst="downArrow">
            <a:avLst/>
          </a:prstGeom>
          <a:solidFill>
            <a:srgbClr val="8C2D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a:extLst>
              <a:ext uri="{FF2B5EF4-FFF2-40B4-BE49-F238E27FC236}">
                <a16:creationId xmlns:a16="http://schemas.microsoft.com/office/drawing/2014/main" id="{24F45325-25D2-E84F-B457-240D9B4A9117}"/>
              </a:ext>
            </a:extLst>
          </p:cNvPr>
          <p:cNvSpPr/>
          <p:nvPr/>
        </p:nvSpPr>
        <p:spPr>
          <a:xfrm>
            <a:off x="6319600" y="4018834"/>
            <a:ext cx="729343" cy="881134"/>
          </a:xfrm>
          <a:prstGeom prst="downArrow">
            <a:avLst/>
          </a:prstGeom>
          <a:solidFill>
            <a:srgbClr val="8C2D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963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0629" y="130628"/>
            <a:ext cx="8871858" cy="903515"/>
          </a:xfrm>
          <a:prstGeom prst="rect">
            <a:avLst/>
          </a:prstGeom>
          <a:solidFill>
            <a:srgbClr val="00A0DC">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Graphical user interface, diagram&#10;&#10;Description automatically generated">
            <a:extLst>
              <a:ext uri="{FF2B5EF4-FFF2-40B4-BE49-F238E27FC236}">
                <a16:creationId xmlns:a16="http://schemas.microsoft.com/office/drawing/2014/main" id="{BCDB6CDA-CCFA-E04A-913A-DFE9316716C7}"/>
              </a:ext>
            </a:extLst>
          </p:cNvPr>
          <p:cNvPicPr>
            <a:picLocks noChangeAspect="1"/>
          </p:cNvPicPr>
          <p:nvPr/>
        </p:nvPicPr>
        <p:blipFill>
          <a:blip r:embed="rId2"/>
          <a:stretch>
            <a:fillRect/>
          </a:stretch>
        </p:blipFill>
        <p:spPr>
          <a:xfrm>
            <a:off x="-5442" y="1234735"/>
            <a:ext cx="9144000" cy="5129561"/>
          </a:xfrm>
          <a:prstGeom prst="rect">
            <a:avLst/>
          </a:prstGeom>
        </p:spPr>
      </p:pic>
      <p:pic>
        <p:nvPicPr>
          <p:cNvPr id="7" name="Picture 6" descr="A picture containing text, device, gauge&#10;&#10;Description automatically generated">
            <a:extLst>
              <a:ext uri="{FF2B5EF4-FFF2-40B4-BE49-F238E27FC236}">
                <a16:creationId xmlns:a16="http://schemas.microsoft.com/office/drawing/2014/main" id="{B359DF60-2A39-514C-91CF-3C4DFE258ED7}"/>
              </a:ext>
            </a:extLst>
          </p:cNvPr>
          <p:cNvPicPr>
            <a:picLocks noChangeAspect="1"/>
          </p:cNvPicPr>
          <p:nvPr/>
        </p:nvPicPr>
        <p:blipFill>
          <a:blip r:embed="rId3"/>
          <a:stretch>
            <a:fillRect/>
          </a:stretch>
        </p:blipFill>
        <p:spPr>
          <a:xfrm>
            <a:off x="6684272" y="273277"/>
            <a:ext cx="2160370" cy="1011237"/>
          </a:xfrm>
          <a:prstGeom prst="rect">
            <a:avLst/>
          </a:prstGeom>
        </p:spPr>
      </p:pic>
      <p:sp>
        <p:nvSpPr>
          <p:cNvPr id="3" name="TextBox 2">
            <a:extLst>
              <a:ext uri="{FF2B5EF4-FFF2-40B4-BE49-F238E27FC236}">
                <a16:creationId xmlns:a16="http://schemas.microsoft.com/office/drawing/2014/main" id="{BD691179-3868-F542-8370-76834841011F}"/>
              </a:ext>
            </a:extLst>
          </p:cNvPr>
          <p:cNvSpPr txBox="1"/>
          <p:nvPr/>
        </p:nvSpPr>
        <p:spPr>
          <a:xfrm>
            <a:off x="299358" y="901348"/>
            <a:ext cx="865413" cy="276999"/>
          </a:xfrm>
          <a:prstGeom prst="rect">
            <a:avLst/>
          </a:prstGeom>
          <a:solidFill>
            <a:srgbClr val="00A0DC"/>
          </a:solidFill>
        </p:spPr>
        <p:txBody>
          <a:bodyPr wrap="square" rtlCol="0">
            <a:spAutoFit/>
          </a:bodyPr>
          <a:lstStyle/>
          <a:p>
            <a:r>
              <a:rPr lang="en-US" sz="1200" dirty="0">
                <a:solidFill>
                  <a:schemeClr val="bg1"/>
                </a:solidFill>
                <a:latin typeface="Sofia Pro Soft Medium" panose="020B0000000000000000" pitchFamily="34" charset="0"/>
              </a:rPr>
              <a:t>Slide 3</a:t>
            </a:r>
          </a:p>
        </p:txBody>
      </p:sp>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00A0D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93E38E-7959-A441-A5DB-193D9F0F2366}"/>
              </a:ext>
            </a:extLst>
          </p:cNvPr>
          <p:cNvSpPr txBox="1"/>
          <p:nvPr/>
        </p:nvSpPr>
        <p:spPr>
          <a:xfrm>
            <a:off x="6191517" y="6567779"/>
            <a:ext cx="2774129"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Switched On Travels with Suzi   </a:t>
            </a:r>
            <a:fld id="{B17C9249-B944-D44E-BE6D-70E151FF3A84}" type="slidenum">
              <a:rPr lang="en-US" sz="900" smtClean="0">
                <a:solidFill>
                  <a:srgbClr val="939393"/>
                </a:solidFill>
                <a:latin typeface="Sofia Pro Soft Light" panose="020B0000000000000000" pitchFamily="34" charset="0"/>
              </a:rPr>
              <a:t>4</a:t>
            </a:fld>
            <a:endParaRPr lang="en-US" sz="900" dirty="0">
              <a:solidFill>
                <a:srgbClr val="939393"/>
              </a:solidFill>
              <a:latin typeface="Sofia Pro Soft Light" panose="020B0000000000000000" pitchFamily="34" charset="0"/>
            </a:endParaRPr>
          </a:p>
        </p:txBody>
      </p:sp>
      <p:sp>
        <p:nvSpPr>
          <p:cNvPr id="17" name="TextBox 16">
            <a:extLst>
              <a:ext uri="{FF2B5EF4-FFF2-40B4-BE49-F238E27FC236}">
                <a16:creationId xmlns:a16="http://schemas.microsoft.com/office/drawing/2014/main" id="{40C5FE48-133B-7F4D-826A-4F0EC438515F}"/>
              </a:ext>
            </a:extLst>
          </p:cNvPr>
          <p:cNvSpPr txBox="1"/>
          <p:nvPr/>
        </p:nvSpPr>
        <p:spPr>
          <a:xfrm>
            <a:off x="2386399" y="1590255"/>
            <a:ext cx="4360317" cy="1326105"/>
          </a:xfrm>
          <a:prstGeom prst="rect">
            <a:avLst/>
          </a:prstGeom>
          <a:solidFill>
            <a:schemeClr val="bg1">
              <a:alpha val="94000"/>
            </a:schemeClr>
          </a:solidFill>
          <a:ln w="25400">
            <a:solidFill>
              <a:srgbClr val="8C2D7B"/>
            </a:solidFill>
          </a:ln>
        </p:spPr>
        <p:txBody>
          <a:bodyPr wrap="square" lIns="108000" tIns="108000" rIns="108000" bIns="108000" rtlCol="0">
            <a:spAutoFit/>
          </a:bodyPr>
          <a:lstStyle/>
          <a:p>
            <a:r>
              <a:rPr lang="en-GB" b="1" dirty="0">
                <a:solidFill>
                  <a:srgbClr val="8C2D7B"/>
                </a:solidFill>
                <a:latin typeface="Sofia Pro Soft Bold" panose="020B0000000000000000" pitchFamily="34" charset="0"/>
              </a:rPr>
              <a:t>That’s right! </a:t>
            </a:r>
            <a:r>
              <a:rPr lang="en-GB" dirty="0">
                <a:solidFill>
                  <a:srgbClr val="636363"/>
                </a:solidFill>
                <a:latin typeface="Sofia Pro Soft Light" panose="020B0000000000000000" pitchFamily="34" charset="0"/>
              </a:rPr>
              <a:t>We need to stand behind the yellow line. It will keep us safe from fast moving trains and ensures we don’t accidentally fall onto the tracks.</a:t>
            </a:r>
          </a:p>
        </p:txBody>
      </p:sp>
      <p:sp>
        <p:nvSpPr>
          <p:cNvPr id="19" name="Down Arrow 18">
            <a:extLst>
              <a:ext uri="{FF2B5EF4-FFF2-40B4-BE49-F238E27FC236}">
                <a16:creationId xmlns:a16="http://schemas.microsoft.com/office/drawing/2014/main" id="{C7CE7061-5FEA-7F44-9104-85D6889CF307}"/>
              </a:ext>
            </a:extLst>
          </p:cNvPr>
          <p:cNvSpPr/>
          <p:nvPr/>
        </p:nvSpPr>
        <p:spPr>
          <a:xfrm>
            <a:off x="4484914" y="4702629"/>
            <a:ext cx="729343" cy="881134"/>
          </a:xfrm>
          <a:prstGeom prst="downArrow">
            <a:avLst/>
          </a:prstGeom>
          <a:solidFill>
            <a:srgbClr val="8C2D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FFCDC69-5B07-8B44-908F-A7EFB8F46C80}"/>
              </a:ext>
            </a:extLst>
          </p:cNvPr>
          <p:cNvPicPr>
            <a:picLocks noChangeAspect="1"/>
          </p:cNvPicPr>
          <p:nvPr/>
        </p:nvPicPr>
        <p:blipFill>
          <a:blip r:embed="rId4"/>
          <a:stretch>
            <a:fillRect/>
          </a:stretch>
        </p:blipFill>
        <p:spPr>
          <a:xfrm>
            <a:off x="178356" y="2022332"/>
            <a:ext cx="2490779" cy="4352722"/>
          </a:xfrm>
          <a:prstGeom prst="rect">
            <a:avLst/>
          </a:prstGeom>
        </p:spPr>
      </p:pic>
      <p:sp>
        <p:nvSpPr>
          <p:cNvPr id="12" name="TextBox 11">
            <a:extLst>
              <a:ext uri="{FF2B5EF4-FFF2-40B4-BE49-F238E27FC236}">
                <a16:creationId xmlns:a16="http://schemas.microsoft.com/office/drawing/2014/main" id="{2B214CED-7C2E-424F-A1D3-ED0877AB52AA}"/>
              </a:ext>
            </a:extLst>
          </p:cNvPr>
          <p:cNvSpPr txBox="1"/>
          <p:nvPr/>
        </p:nvSpPr>
        <p:spPr>
          <a:xfrm>
            <a:off x="178356" y="6531086"/>
            <a:ext cx="2774129" cy="246221"/>
          </a:xfrm>
          <a:prstGeom prst="rect">
            <a:avLst/>
          </a:prstGeom>
          <a:noFill/>
        </p:spPr>
        <p:txBody>
          <a:bodyPr wrap="square" rtlCol="0">
            <a:spAutoFit/>
          </a:bodyPr>
          <a:lstStyle/>
          <a:p>
            <a:r>
              <a:rPr lang="en-US" sz="1000" b="1" dirty="0">
                <a:solidFill>
                  <a:srgbClr val="00A0DC"/>
                </a:solidFill>
                <a:latin typeface="Sofia Pro Soft Bold" panose="020B0000000000000000" pitchFamily="34" charset="0"/>
              </a:rPr>
              <a:t>www.switchedonrailsafety.co.uk</a:t>
            </a:r>
          </a:p>
        </p:txBody>
      </p:sp>
    </p:spTree>
    <p:extLst>
      <p:ext uri="{BB962C8B-B14F-4D97-AF65-F5344CB8AC3E}">
        <p14:creationId xmlns:p14="http://schemas.microsoft.com/office/powerpoint/2010/main" val="178826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D3A99655-C4FD-CE42-A97C-6B3F3DA4E013}"/>
              </a:ext>
            </a:extLst>
          </p:cNvPr>
          <p:cNvPicPr>
            <a:picLocks noChangeAspect="1"/>
          </p:cNvPicPr>
          <p:nvPr/>
        </p:nvPicPr>
        <p:blipFill>
          <a:blip r:embed="rId2"/>
          <a:stretch>
            <a:fillRect/>
          </a:stretch>
        </p:blipFill>
        <p:spPr>
          <a:xfrm>
            <a:off x="-5442" y="1234800"/>
            <a:ext cx="9144000" cy="5140888"/>
          </a:xfrm>
          <a:prstGeom prst="rect">
            <a:avLst/>
          </a:prstGeom>
        </p:spPr>
      </p:pic>
      <p:sp>
        <p:nvSpPr>
          <p:cNvPr id="8" name="Rectangle 7">
            <a:extLst>
              <a:ext uri="{FF2B5EF4-FFF2-40B4-BE49-F238E27FC236}">
                <a16:creationId xmlns:a16="http://schemas.microsoft.com/office/drawing/2014/main" id="{E874F2C3-91CB-0742-939A-D59408648F8A}"/>
              </a:ext>
            </a:extLst>
          </p:cNvPr>
          <p:cNvSpPr/>
          <p:nvPr/>
        </p:nvSpPr>
        <p:spPr>
          <a:xfrm>
            <a:off x="130629" y="130628"/>
            <a:ext cx="8871858" cy="903515"/>
          </a:xfrm>
          <a:prstGeom prst="rect">
            <a:avLst/>
          </a:prstGeom>
          <a:solidFill>
            <a:srgbClr val="00A0DC">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device, gauge&#10;&#10;Description automatically generated">
            <a:extLst>
              <a:ext uri="{FF2B5EF4-FFF2-40B4-BE49-F238E27FC236}">
                <a16:creationId xmlns:a16="http://schemas.microsoft.com/office/drawing/2014/main" id="{B359DF60-2A39-514C-91CF-3C4DFE258ED7}"/>
              </a:ext>
            </a:extLst>
          </p:cNvPr>
          <p:cNvPicPr>
            <a:picLocks noChangeAspect="1"/>
          </p:cNvPicPr>
          <p:nvPr/>
        </p:nvPicPr>
        <p:blipFill>
          <a:blip r:embed="rId3"/>
          <a:stretch>
            <a:fillRect/>
          </a:stretch>
        </p:blipFill>
        <p:spPr>
          <a:xfrm>
            <a:off x="6684272" y="273277"/>
            <a:ext cx="2160370" cy="1011237"/>
          </a:xfrm>
          <a:prstGeom prst="rect">
            <a:avLst/>
          </a:prstGeom>
        </p:spPr>
      </p:pic>
      <p:sp>
        <p:nvSpPr>
          <p:cNvPr id="3" name="TextBox 2">
            <a:extLst>
              <a:ext uri="{FF2B5EF4-FFF2-40B4-BE49-F238E27FC236}">
                <a16:creationId xmlns:a16="http://schemas.microsoft.com/office/drawing/2014/main" id="{BD691179-3868-F542-8370-76834841011F}"/>
              </a:ext>
            </a:extLst>
          </p:cNvPr>
          <p:cNvSpPr txBox="1"/>
          <p:nvPr/>
        </p:nvSpPr>
        <p:spPr>
          <a:xfrm>
            <a:off x="299358" y="901348"/>
            <a:ext cx="865413" cy="276999"/>
          </a:xfrm>
          <a:prstGeom prst="rect">
            <a:avLst/>
          </a:prstGeom>
          <a:solidFill>
            <a:srgbClr val="00A0DC"/>
          </a:solidFill>
        </p:spPr>
        <p:txBody>
          <a:bodyPr wrap="square" rtlCol="0">
            <a:spAutoFit/>
          </a:bodyPr>
          <a:lstStyle/>
          <a:p>
            <a:r>
              <a:rPr lang="en-US" sz="1200" dirty="0">
                <a:solidFill>
                  <a:schemeClr val="bg1"/>
                </a:solidFill>
                <a:latin typeface="Sofia Pro Soft Medium" panose="020B0000000000000000" pitchFamily="34" charset="0"/>
              </a:rPr>
              <a:t>Slide 4</a:t>
            </a:r>
          </a:p>
        </p:txBody>
      </p:sp>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00A0D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93E38E-7959-A441-A5DB-193D9F0F2366}"/>
              </a:ext>
            </a:extLst>
          </p:cNvPr>
          <p:cNvSpPr txBox="1"/>
          <p:nvPr/>
        </p:nvSpPr>
        <p:spPr>
          <a:xfrm>
            <a:off x="6191517" y="6567779"/>
            <a:ext cx="2774129"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Switched On Travels with Suzi   </a:t>
            </a:r>
            <a:fld id="{284A8645-F308-F344-B29F-15BA144D3BC3}" type="slidenum">
              <a:rPr lang="en-US" sz="900" smtClean="0">
                <a:solidFill>
                  <a:srgbClr val="939393"/>
                </a:solidFill>
                <a:latin typeface="Sofia Pro Soft Light" panose="020B0000000000000000" pitchFamily="34" charset="0"/>
              </a:rPr>
              <a:t>5</a:t>
            </a:fld>
            <a:r>
              <a:rPr lang="en-US" sz="900" dirty="0">
                <a:solidFill>
                  <a:srgbClr val="939393"/>
                </a:solidFill>
                <a:latin typeface="Sofia Pro Soft Light" panose="020B0000000000000000" pitchFamily="34" charset="0"/>
              </a:rPr>
              <a:t> </a:t>
            </a:r>
          </a:p>
        </p:txBody>
      </p:sp>
      <p:pic>
        <p:nvPicPr>
          <p:cNvPr id="15" name="Picture 14">
            <a:extLst>
              <a:ext uri="{FF2B5EF4-FFF2-40B4-BE49-F238E27FC236}">
                <a16:creationId xmlns:a16="http://schemas.microsoft.com/office/drawing/2014/main" id="{8C3933A9-41F0-F044-B5BC-09B4057D03CB}"/>
              </a:ext>
            </a:extLst>
          </p:cNvPr>
          <p:cNvPicPr>
            <a:picLocks noChangeAspect="1"/>
          </p:cNvPicPr>
          <p:nvPr/>
        </p:nvPicPr>
        <p:blipFill>
          <a:blip r:embed="rId4"/>
          <a:stretch>
            <a:fillRect/>
          </a:stretch>
        </p:blipFill>
        <p:spPr>
          <a:xfrm>
            <a:off x="-539455" y="1363739"/>
            <a:ext cx="2970002" cy="5290457"/>
          </a:xfrm>
          <a:prstGeom prst="rect">
            <a:avLst/>
          </a:prstGeom>
        </p:spPr>
      </p:pic>
      <p:sp>
        <p:nvSpPr>
          <p:cNvPr id="12" name="TextBox 11">
            <a:extLst>
              <a:ext uri="{FF2B5EF4-FFF2-40B4-BE49-F238E27FC236}">
                <a16:creationId xmlns:a16="http://schemas.microsoft.com/office/drawing/2014/main" id="{4FF8F2F0-3968-D040-AB3D-3673BF0CA781}"/>
              </a:ext>
            </a:extLst>
          </p:cNvPr>
          <p:cNvSpPr txBox="1"/>
          <p:nvPr/>
        </p:nvSpPr>
        <p:spPr>
          <a:xfrm>
            <a:off x="178356" y="6531086"/>
            <a:ext cx="2774129" cy="246221"/>
          </a:xfrm>
          <a:prstGeom prst="rect">
            <a:avLst/>
          </a:prstGeom>
          <a:noFill/>
        </p:spPr>
        <p:txBody>
          <a:bodyPr wrap="square" rtlCol="0">
            <a:spAutoFit/>
          </a:bodyPr>
          <a:lstStyle/>
          <a:p>
            <a:r>
              <a:rPr lang="en-US" sz="1000" b="1" dirty="0">
                <a:solidFill>
                  <a:srgbClr val="00A0DC"/>
                </a:solidFill>
                <a:latin typeface="Sofia Pro Soft Bold" panose="020B0000000000000000" pitchFamily="34" charset="0"/>
              </a:rPr>
              <a:t>www.switchedonrailsafety.co.uk</a:t>
            </a:r>
          </a:p>
        </p:txBody>
      </p:sp>
      <p:sp>
        <p:nvSpPr>
          <p:cNvPr id="13" name="TextBox 12">
            <a:extLst>
              <a:ext uri="{FF2B5EF4-FFF2-40B4-BE49-F238E27FC236}">
                <a16:creationId xmlns:a16="http://schemas.microsoft.com/office/drawing/2014/main" id="{1A9D9CE7-4E6E-BE4F-8BA7-2A44DA0F86D1}"/>
              </a:ext>
            </a:extLst>
          </p:cNvPr>
          <p:cNvSpPr txBox="1"/>
          <p:nvPr/>
        </p:nvSpPr>
        <p:spPr>
          <a:xfrm>
            <a:off x="4853768" y="1595411"/>
            <a:ext cx="2853807" cy="772107"/>
          </a:xfrm>
          <a:prstGeom prst="rect">
            <a:avLst/>
          </a:prstGeom>
          <a:solidFill>
            <a:schemeClr val="bg1">
              <a:alpha val="94000"/>
            </a:schemeClr>
          </a:solidFill>
          <a:ln w="25400">
            <a:solidFill>
              <a:srgbClr val="8C2D7B"/>
            </a:solidFill>
          </a:ln>
        </p:spPr>
        <p:txBody>
          <a:bodyPr wrap="square" lIns="108000" tIns="108000" rIns="108000" bIns="108000" rtlCol="0">
            <a:spAutoFit/>
          </a:bodyPr>
          <a:lstStyle/>
          <a:p>
            <a:pPr algn="ctr"/>
            <a:r>
              <a:rPr lang="en-GB" dirty="0">
                <a:solidFill>
                  <a:srgbClr val="636363"/>
                </a:solidFill>
                <a:latin typeface="Sofia Pro Soft Light" panose="020B0000000000000000" pitchFamily="34" charset="0"/>
              </a:rPr>
              <a:t>How about these signs? </a:t>
            </a:r>
          </a:p>
          <a:p>
            <a:pPr algn="ctr"/>
            <a:r>
              <a:rPr lang="en-GB" b="1" dirty="0">
                <a:solidFill>
                  <a:srgbClr val="8C2D7B"/>
                </a:solidFill>
                <a:latin typeface="Sofia Pro Soft Bold" panose="020B0000000000000000" pitchFamily="34" charset="0"/>
              </a:rPr>
              <a:t>What could they mean?</a:t>
            </a:r>
            <a:endParaRPr lang="en-GB" dirty="0">
              <a:solidFill>
                <a:srgbClr val="636363"/>
              </a:solidFill>
              <a:latin typeface="Sofia Pro Soft Light" panose="020B0000000000000000" pitchFamily="34" charset="0"/>
            </a:endParaRPr>
          </a:p>
        </p:txBody>
      </p:sp>
      <p:pic>
        <p:nvPicPr>
          <p:cNvPr id="6" name="Picture 5" descr="A picture containing text, sign, outdoor, clipart&#10;&#10;Description automatically generated">
            <a:extLst>
              <a:ext uri="{FF2B5EF4-FFF2-40B4-BE49-F238E27FC236}">
                <a16:creationId xmlns:a16="http://schemas.microsoft.com/office/drawing/2014/main" id="{7120E5DE-10B4-C04D-9DC7-771F20174821}"/>
              </a:ext>
            </a:extLst>
          </p:cNvPr>
          <p:cNvPicPr>
            <a:picLocks noChangeAspect="1"/>
          </p:cNvPicPr>
          <p:nvPr/>
        </p:nvPicPr>
        <p:blipFill>
          <a:blip r:embed="rId5"/>
          <a:stretch>
            <a:fillRect/>
          </a:stretch>
        </p:blipFill>
        <p:spPr>
          <a:xfrm>
            <a:off x="4996543" y="2764972"/>
            <a:ext cx="2513084" cy="1275653"/>
          </a:xfrm>
          <a:prstGeom prst="rect">
            <a:avLst/>
          </a:prstGeom>
        </p:spPr>
      </p:pic>
    </p:spTree>
    <p:extLst>
      <p:ext uri="{BB962C8B-B14F-4D97-AF65-F5344CB8AC3E}">
        <p14:creationId xmlns:p14="http://schemas.microsoft.com/office/powerpoint/2010/main" val="361722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0629" y="130628"/>
            <a:ext cx="8871858" cy="903515"/>
          </a:xfrm>
          <a:prstGeom prst="rect">
            <a:avLst/>
          </a:prstGeom>
          <a:solidFill>
            <a:srgbClr val="00A0DC">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text, sign&#10;&#10;Description automatically generated">
            <a:extLst>
              <a:ext uri="{FF2B5EF4-FFF2-40B4-BE49-F238E27FC236}">
                <a16:creationId xmlns:a16="http://schemas.microsoft.com/office/drawing/2014/main" id="{B631F3FE-75C0-F04B-B71E-742561F42058}"/>
              </a:ext>
            </a:extLst>
          </p:cNvPr>
          <p:cNvPicPr>
            <a:picLocks noChangeAspect="1"/>
          </p:cNvPicPr>
          <p:nvPr/>
        </p:nvPicPr>
        <p:blipFill>
          <a:blip r:embed="rId2"/>
          <a:stretch>
            <a:fillRect/>
          </a:stretch>
        </p:blipFill>
        <p:spPr>
          <a:xfrm>
            <a:off x="-5442" y="1234800"/>
            <a:ext cx="9144000" cy="5140888"/>
          </a:xfrm>
          <a:prstGeom prst="rect">
            <a:avLst/>
          </a:prstGeom>
        </p:spPr>
      </p:pic>
      <p:pic>
        <p:nvPicPr>
          <p:cNvPr id="7" name="Picture 6" descr="A picture containing text, device, gauge&#10;&#10;Description automatically generated">
            <a:extLst>
              <a:ext uri="{FF2B5EF4-FFF2-40B4-BE49-F238E27FC236}">
                <a16:creationId xmlns:a16="http://schemas.microsoft.com/office/drawing/2014/main" id="{B359DF60-2A39-514C-91CF-3C4DFE258ED7}"/>
              </a:ext>
            </a:extLst>
          </p:cNvPr>
          <p:cNvPicPr>
            <a:picLocks noChangeAspect="1"/>
          </p:cNvPicPr>
          <p:nvPr/>
        </p:nvPicPr>
        <p:blipFill>
          <a:blip r:embed="rId3"/>
          <a:stretch>
            <a:fillRect/>
          </a:stretch>
        </p:blipFill>
        <p:spPr>
          <a:xfrm>
            <a:off x="6684272" y="273277"/>
            <a:ext cx="2160370" cy="1011237"/>
          </a:xfrm>
          <a:prstGeom prst="rect">
            <a:avLst/>
          </a:prstGeom>
        </p:spPr>
      </p:pic>
      <p:sp>
        <p:nvSpPr>
          <p:cNvPr id="3" name="TextBox 2">
            <a:extLst>
              <a:ext uri="{FF2B5EF4-FFF2-40B4-BE49-F238E27FC236}">
                <a16:creationId xmlns:a16="http://schemas.microsoft.com/office/drawing/2014/main" id="{BD691179-3868-F542-8370-76834841011F}"/>
              </a:ext>
            </a:extLst>
          </p:cNvPr>
          <p:cNvSpPr txBox="1"/>
          <p:nvPr/>
        </p:nvSpPr>
        <p:spPr>
          <a:xfrm>
            <a:off x="299358" y="901348"/>
            <a:ext cx="865413" cy="276999"/>
          </a:xfrm>
          <a:prstGeom prst="rect">
            <a:avLst/>
          </a:prstGeom>
          <a:solidFill>
            <a:srgbClr val="00A0DC"/>
          </a:solidFill>
        </p:spPr>
        <p:txBody>
          <a:bodyPr wrap="square" rtlCol="0">
            <a:spAutoFit/>
          </a:bodyPr>
          <a:lstStyle/>
          <a:p>
            <a:r>
              <a:rPr lang="en-US" sz="1200" dirty="0">
                <a:solidFill>
                  <a:schemeClr val="bg1"/>
                </a:solidFill>
                <a:latin typeface="Sofia Pro Soft Medium" panose="020B0000000000000000" pitchFamily="34" charset="0"/>
              </a:rPr>
              <a:t>Slide 5</a:t>
            </a:r>
          </a:p>
        </p:txBody>
      </p:sp>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00A0D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93E38E-7959-A441-A5DB-193D9F0F2366}"/>
              </a:ext>
            </a:extLst>
          </p:cNvPr>
          <p:cNvSpPr txBox="1"/>
          <p:nvPr/>
        </p:nvSpPr>
        <p:spPr>
          <a:xfrm>
            <a:off x="6191517" y="6567779"/>
            <a:ext cx="2774129"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Switched On Travels with Suzi   </a:t>
            </a:r>
            <a:fld id="{63F6B791-A047-044B-B2CB-1B477F93E1B5}" type="slidenum">
              <a:rPr lang="en-US" sz="900" smtClean="0">
                <a:solidFill>
                  <a:srgbClr val="939393"/>
                </a:solidFill>
                <a:latin typeface="Sofia Pro Soft Light" panose="020B0000000000000000" pitchFamily="34" charset="0"/>
              </a:rPr>
              <a:t>6</a:t>
            </a:fld>
            <a:endParaRPr lang="en-US" sz="900" dirty="0">
              <a:solidFill>
                <a:srgbClr val="939393"/>
              </a:solidFill>
              <a:latin typeface="Sofia Pro Soft Light" panose="020B0000000000000000" pitchFamily="34" charset="0"/>
            </a:endParaRPr>
          </a:p>
        </p:txBody>
      </p:sp>
      <p:pic>
        <p:nvPicPr>
          <p:cNvPr id="18" name="Picture 17">
            <a:extLst>
              <a:ext uri="{FF2B5EF4-FFF2-40B4-BE49-F238E27FC236}">
                <a16:creationId xmlns:a16="http://schemas.microsoft.com/office/drawing/2014/main" id="{1CB43F53-492E-6F45-A128-409EDDFF3836}"/>
              </a:ext>
            </a:extLst>
          </p:cNvPr>
          <p:cNvPicPr>
            <a:picLocks noChangeAspect="1"/>
          </p:cNvPicPr>
          <p:nvPr/>
        </p:nvPicPr>
        <p:blipFill>
          <a:blip r:embed="rId4"/>
          <a:stretch>
            <a:fillRect/>
          </a:stretch>
        </p:blipFill>
        <p:spPr>
          <a:xfrm>
            <a:off x="-539455" y="1363739"/>
            <a:ext cx="2970002" cy="5290457"/>
          </a:xfrm>
          <a:prstGeom prst="rect">
            <a:avLst/>
          </a:prstGeom>
        </p:spPr>
      </p:pic>
      <p:sp>
        <p:nvSpPr>
          <p:cNvPr id="12" name="TextBox 11">
            <a:extLst>
              <a:ext uri="{FF2B5EF4-FFF2-40B4-BE49-F238E27FC236}">
                <a16:creationId xmlns:a16="http://schemas.microsoft.com/office/drawing/2014/main" id="{CC774FE6-4227-7546-8632-3140319A4F12}"/>
              </a:ext>
            </a:extLst>
          </p:cNvPr>
          <p:cNvSpPr txBox="1"/>
          <p:nvPr/>
        </p:nvSpPr>
        <p:spPr>
          <a:xfrm>
            <a:off x="178356" y="6531086"/>
            <a:ext cx="2774129" cy="246221"/>
          </a:xfrm>
          <a:prstGeom prst="rect">
            <a:avLst/>
          </a:prstGeom>
          <a:noFill/>
        </p:spPr>
        <p:txBody>
          <a:bodyPr wrap="square" rtlCol="0">
            <a:spAutoFit/>
          </a:bodyPr>
          <a:lstStyle/>
          <a:p>
            <a:r>
              <a:rPr lang="en-US" sz="1000" b="1" dirty="0">
                <a:solidFill>
                  <a:srgbClr val="00A0DC"/>
                </a:solidFill>
                <a:latin typeface="Sofia Pro Soft Bold" panose="020B0000000000000000" pitchFamily="34" charset="0"/>
              </a:rPr>
              <a:t>www.switchedonrailsafety.co.uk</a:t>
            </a:r>
          </a:p>
        </p:txBody>
      </p:sp>
      <p:sp>
        <p:nvSpPr>
          <p:cNvPr id="15" name="TextBox 14">
            <a:extLst>
              <a:ext uri="{FF2B5EF4-FFF2-40B4-BE49-F238E27FC236}">
                <a16:creationId xmlns:a16="http://schemas.microsoft.com/office/drawing/2014/main" id="{F7A1B081-7358-314E-AB27-B8D46BC608E2}"/>
              </a:ext>
            </a:extLst>
          </p:cNvPr>
          <p:cNvSpPr txBox="1"/>
          <p:nvPr/>
        </p:nvSpPr>
        <p:spPr>
          <a:xfrm>
            <a:off x="4196445" y="4260984"/>
            <a:ext cx="4360317" cy="1880103"/>
          </a:xfrm>
          <a:prstGeom prst="rect">
            <a:avLst/>
          </a:prstGeom>
          <a:solidFill>
            <a:schemeClr val="bg1">
              <a:alpha val="94000"/>
            </a:schemeClr>
          </a:solidFill>
          <a:ln w="25400">
            <a:solidFill>
              <a:srgbClr val="8C2D7B"/>
            </a:solidFill>
          </a:ln>
        </p:spPr>
        <p:txBody>
          <a:bodyPr wrap="square" lIns="108000" tIns="108000" rIns="108000" bIns="108000" rtlCol="0">
            <a:spAutoFit/>
          </a:bodyPr>
          <a:lstStyle/>
          <a:p>
            <a:r>
              <a:rPr lang="en-GB" b="1" dirty="0">
                <a:solidFill>
                  <a:srgbClr val="8C2D7B"/>
                </a:solidFill>
                <a:latin typeface="Sofia Pro Soft Bold" panose="020B0000000000000000" pitchFamily="34" charset="0"/>
              </a:rPr>
              <a:t>That’s right! </a:t>
            </a:r>
            <a:r>
              <a:rPr lang="en-GB" dirty="0">
                <a:solidFill>
                  <a:srgbClr val="636363"/>
                </a:solidFill>
                <a:latin typeface="Sofia Pro Soft Light" panose="020B0000000000000000" pitchFamily="34" charset="0"/>
              </a:rPr>
              <a:t>You will find these signs at level crossings where the track and pavement or the track and road meet. These signs mean we need to </a:t>
            </a:r>
            <a:r>
              <a:rPr lang="en-GB" b="1" dirty="0">
                <a:solidFill>
                  <a:srgbClr val="636363"/>
                </a:solidFill>
                <a:latin typeface="Sofia Pro Soft Bold" panose="020B0000000000000000" pitchFamily="34" charset="0"/>
              </a:rPr>
              <a:t>Stop, Look and Listen </a:t>
            </a:r>
            <a:r>
              <a:rPr lang="en-GB" dirty="0">
                <a:solidFill>
                  <a:srgbClr val="636363"/>
                </a:solidFill>
                <a:latin typeface="Sofia Pro Soft Light" panose="020B0000000000000000" pitchFamily="34" charset="0"/>
              </a:rPr>
              <a:t>to make sure that we are certain that a train is not nearby. </a:t>
            </a:r>
          </a:p>
        </p:txBody>
      </p:sp>
      <p:pic>
        <p:nvPicPr>
          <p:cNvPr id="17" name="Picture 16" descr="A picture containing text, sign, outdoor, clipart&#10;&#10;Description automatically generated">
            <a:extLst>
              <a:ext uri="{FF2B5EF4-FFF2-40B4-BE49-F238E27FC236}">
                <a16:creationId xmlns:a16="http://schemas.microsoft.com/office/drawing/2014/main" id="{74AE55FC-D76E-BB44-A409-1C667C1E76B0}"/>
              </a:ext>
            </a:extLst>
          </p:cNvPr>
          <p:cNvPicPr>
            <a:picLocks noChangeAspect="1"/>
          </p:cNvPicPr>
          <p:nvPr/>
        </p:nvPicPr>
        <p:blipFill>
          <a:blip r:embed="rId5"/>
          <a:stretch>
            <a:fillRect/>
          </a:stretch>
        </p:blipFill>
        <p:spPr>
          <a:xfrm>
            <a:off x="4996543" y="2764972"/>
            <a:ext cx="2513084" cy="1275653"/>
          </a:xfrm>
          <a:prstGeom prst="rect">
            <a:avLst/>
          </a:prstGeom>
        </p:spPr>
      </p:pic>
    </p:spTree>
    <p:extLst>
      <p:ext uri="{BB962C8B-B14F-4D97-AF65-F5344CB8AC3E}">
        <p14:creationId xmlns:p14="http://schemas.microsoft.com/office/powerpoint/2010/main" val="346759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0629" y="130628"/>
            <a:ext cx="8871858" cy="903515"/>
          </a:xfrm>
          <a:prstGeom prst="rect">
            <a:avLst/>
          </a:prstGeom>
          <a:solidFill>
            <a:srgbClr val="00A0DC">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device, gauge&#10;&#10;Description automatically generated">
            <a:extLst>
              <a:ext uri="{FF2B5EF4-FFF2-40B4-BE49-F238E27FC236}">
                <a16:creationId xmlns:a16="http://schemas.microsoft.com/office/drawing/2014/main" id="{B359DF60-2A39-514C-91CF-3C4DFE258ED7}"/>
              </a:ext>
            </a:extLst>
          </p:cNvPr>
          <p:cNvPicPr>
            <a:picLocks noChangeAspect="1"/>
          </p:cNvPicPr>
          <p:nvPr/>
        </p:nvPicPr>
        <p:blipFill>
          <a:blip r:embed="rId2"/>
          <a:stretch>
            <a:fillRect/>
          </a:stretch>
        </p:blipFill>
        <p:spPr>
          <a:xfrm>
            <a:off x="6684272" y="273277"/>
            <a:ext cx="2160370" cy="1011237"/>
          </a:xfrm>
          <a:prstGeom prst="rect">
            <a:avLst/>
          </a:prstGeom>
        </p:spPr>
      </p:pic>
      <p:pic>
        <p:nvPicPr>
          <p:cNvPr id="10" name="Picture 9" descr="A picture containing text, picture frame&#10;&#10;Description automatically generated">
            <a:extLst>
              <a:ext uri="{FF2B5EF4-FFF2-40B4-BE49-F238E27FC236}">
                <a16:creationId xmlns:a16="http://schemas.microsoft.com/office/drawing/2014/main" id="{1F92631A-B3C0-D444-9D84-79A06D3F7A0F}"/>
              </a:ext>
            </a:extLst>
          </p:cNvPr>
          <p:cNvPicPr>
            <a:picLocks noChangeAspect="1"/>
          </p:cNvPicPr>
          <p:nvPr/>
        </p:nvPicPr>
        <p:blipFill>
          <a:blip r:embed="rId3">
            <a:alphaModFix amt="15000"/>
          </a:blip>
          <a:stretch>
            <a:fillRect/>
          </a:stretch>
        </p:blipFill>
        <p:spPr>
          <a:xfrm rot="2050967">
            <a:off x="3174942" y="5530035"/>
            <a:ext cx="1137037" cy="740960"/>
          </a:xfrm>
          <a:prstGeom prst="rect">
            <a:avLst/>
          </a:prstGeom>
        </p:spPr>
      </p:pic>
      <p:sp>
        <p:nvSpPr>
          <p:cNvPr id="3" name="TextBox 2">
            <a:extLst>
              <a:ext uri="{FF2B5EF4-FFF2-40B4-BE49-F238E27FC236}">
                <a16:creationId xmlns:a16="http://schemas.microsoft.com/office/drawing/2014/main" id="{BD691179-3868-F542-8370-76834841011F}"/>
              </a:ext>
            </a:extLst>
          </p:cNvPr>
          <p:cNvSpPr txBox="1"/>
          <p:nvPr/>
        </p:nvSpPr>
        <p:spPr>
          <a:xfrm>
            <a:off x="299358" y="901348"/>
            <a:ext cx="865413" cy="276999"/>
          </a:xfrm>
          <a:prstGeom prst="rect">
            <a:avLst/>
          </a:prstGeom>
          <a:solidFill>
            <a:srgbClr val="00A0DC"/>
          </a:solidFill>
        </p:spPr>
        <p:txBody>
          <a:bodyPr wrap="square" rtlCol="0">
            <a:spAutoFit/>
          </a:bodyPr>
          <a:lstStyle/>
          <a:p>
            <a:r>
              <a:rPr lang="en-US" sz="1200" dirty="0">
                <a:solidFill>
                  <a:schemeClr val="bg1"/>
                </a:solidFill>
                <a:latin typeface="Sofia Pro Soft Medium" panose="020B0000000000000000" pitchFamily="34" charset="0"/>
              </a:rPr>
              <a:t>Slide 6</a:t>
            </a:r>
          </a:p>
        </p:txBody>
      </p:sp>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00A0D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93E38E-7959-A441-A5DB-193D9F0F2366}"/>
              </a:ext>
            </a:extLst>
          </p:cNvPr>
          <p:cNvSpPr txBox="1"/>
          <p:nvPr/>
        </p:nvSpPr>
        <p:spPr>
          <a:xfrm>
            <a:off x="6191517" y="6567779"/>
            <a:ext cx="2774129"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Switched On Travels with Suzi   </a:t>
            </a:r>
            <a:fld id="{BF2ED86C-D2D8-C74D-8847-B5F55D8B93F1}" type="slidenum">
              <a:rPr lang="en-US" sz="900" smtClean="0">
                <a:solidFill>
                  <a:srgbClr val="939393"/>
                </a:solidFill>
                <a:latin typeface="Sofia Pro Soft Light" panose="020B0000000000000000" pitchFamily="34" charset="0"/>
              </a:rPr>
              <a:t>7</a:t>
            </a:fld>
            <a:endParaRPr lang="en-US" sz="900" dirty="0">
              <a:solidFill>
                <a:srgbClr val="939393"/>
              </a:solidFill>
              <a:latin typeface="Sofia Pro Soft Light" panose="020B0000000000000000" pitchFamily="34" charset="0"/>
            </a:endParaRPr>
          </a:p>
        </p:txBody>
      </p:sp>
      <p:pic>
        <p:nvPicPr>
          <p:cNvPr id="11" name="Picture 10" descr="A picture containing text, picture frame&#10;&#10;Description automatically generated">
            <a:extLst>
              <a:ext uri="{FF2B5EF4-FFF2-40B4-BE49-F238E27FC236}">
                <a16:creationId xmlns:a16="http://schemas.microsoft.com/office/drawing/2014/main" id="{2770931F-A97C-C940-A0E2-D45AECB07104}"/>
              </a:ext>
            </a:extLst>
          </p:cNvPr>
          <p:cNvPicPr>
            <a:picLocks noChangeAspect="1"/>
          </p:cNvPicPr>
          <p:nvPr/>
        </p:nvPicPr>
        <p:blipFill>
          <a:blip r:embed="rId3">
            <a:alphaModFix amt="15000"/>
          </a:blip>
          <a:stretch>
            <a:fillRect/>
          </a:stretch>
        </p:blipFill>
        <p:spPr>
          <a:xfrm rot="20988652">
            <a:off x="4692378" y="5539366"/>
            <a:ext cx="1137037" cy="740960"/>
          </a:xfrm>
          <a:prstGeom prst="rect">
            <a:avLst/>
          </a:prstGeom>
        </p:spPr>
      </p:pic>
      <p:pic>
        <p:nvPicPr>
          <p:cNvPr id="20" name="Picture 19" descr="A picture containing text, picture frame&#10;&#10;Description automatically generated">
            <a:extLst>
              <a:ext uri="{FF2B5EF4-FFF2-40B4-BE49-F238E27FC236}">
                <a16:creationId xmlns:a16="http://schemas.microsoft.com/office/drawing/2014/main" id="{8112BED7-AFD9-B843-9D0A-862BF6BCEB6E}"/>
              </a:ext>
            </a:extLst>
          </p:cNvPr>
          <p:cNvPicPr>
            <a:picLocks noChangeAspect="1"/>
          </p:cNvPicPr>
          <p:nvPr/>
        </p:nvPicPr>
        <p:blipFill>
          <a:blip r:embed="rId3">
            <a:alphaModFix amt="15000"/>
          </a:blip>
          <a:stretch>
            <a:fillRect/>
          </a:stretch>
        </p:blipFill>
        <p:spPr>
          <a:xfrm rot="1268078">
            <a:off x="6193698" y="5434275"/>
            <a:ext cx="1137037" cy="740960"/>
          </a:xfrm>
          <a:prstGeom prst="rect">
            <a:avLst/>
          </a:prstGeom>
        </p:spPr>
      </p:pic>
      <p:pic>
        <p:nvPicPr>
          <p:cNvPr id="21" name="Picture 20" descr="A picture containing text, picture frame&#10;&#10;Description automatically generated">
            <a:extLst>
              <a:ext uri="{FF2B5EF4-FFF2-40B4-BE49-F238E27FC236}">
                <a16:creationId xmlns:a16="http://schemas.microsoft.com/office/drawing/2014/main" id="{A486FDBE-B23C-6D42-99A6-95A55283D332}"/>
              </a:ext>
            </a:extLst>
          </p:cNvPr>
          <p:cNvPicPr>
            <a:picLocks noChangeAspect="1"/>
          </p:cNvPicPr>
          <p:nvPr/>
        </p:nvPicPr>
        <p:blipFill>
          <a:blip r:embed="rId3">
            <a:alphaModFix amt="15000"/>
          </a:blip>
          <a:stretch>
            <a:fillRect/>
          </a:stretch>
        </p:blipFill>
        <p:spPr>
          <a:xfrm rot="20695095">
            <a:off x="7645762" y="5498928"/>
            <a:ext cx="1137037" cy="740960"/>
          </a:xfrm>
          <a:prstGeom prst="rect">
            <a:avLst/>
          </a:prstGeom>
        </p:spPr>
      </p:pic>
      <p:pic>
        <p:nvPicPr>
          <p:cNvPr id="15" name="Picture 14">
            <a:extLst>
              <a:ext uri="{FF2B5EF4-FFF2-40B4-BE49-F238E27FC236}">
                <a16:creationId xmlns:a16="http://schemas.microsoft.com/office/drawing/2014/main" id="{8C3933A9-41F0-F044-B5BC-09B4057D03CB}"/>
              </a:ext>
            </a:extLst>
          </p:cNvPr>
          <p:cNvPicPr>
            <a:picLocks noChangeAspect="1"/>
          </p:cNvPicPr>
          <p:nvPr/>
        </p:nvPicPr>
        <p:blipFill>
          <a:blip r:embed="rId4"/>
          <a:stretch>
            <a:fillRect/>
          </a:stretch>
        </p:blipFill>
        <p:spPr>
          <a:xfrm>
            <a:off x="436382" y="1123918"/>
            <a:ext cx="2970002" cy="5290457"/>
          </a:xfrm>
          <a:prstGeom prst="rect">
            <a:avLst/>
          </a:prstGeom>
        </p:spPr>
      </p:pic>
      <p:sp>
        <p:nvSpPr>
          <p:cNvPr id="17" name="TextBox 16">
            <a:extLst>
              <a:ext uri="{FF2B5EF4-FFF2-40B4-BE49-F238E27FC236}">
                <a16:creationId xmlns:a16="http://schemas.microsoft.com/office/drawing/2014/main" id="{C0A6BEA4-45C2-4E4F-B9CF-67C6CF2DAE10}"/>
              </a:ext>
            </a:extLst>
          </p:cNvPr>
          <p:cNvSpPr txBox="1"/>
          <p:nvPr/>
        </p:nvSpPr>
        <p:spPr>
          <a:xfrm>
            <a:off x="3307382" y="1467566"/>
            <a:ext cx="5400236" cy="369332"/>
          </a:xfrm>
          <a:prstGeom prst="rect">
            <a:avLst/>
          </a:prstGeom>
          <a:noFill/>
        </p:spPr>
        <p:txBody>
          <a:bodyPr wrap="square" rtlCol="0">
            <a:spAutoFit/>
          </a:bodyPr>
          <a:lstStyle/>
          <a:p>
            <a:r>
              <a:rPr lang="en-GB" dirty="0">
                <a:solidFill>
                  <a:srgbClr val="636363"/>
                </a:solidFill>
                <a:latin typeface="Sofia Pro Soft Light" panose="020B0000000000000000" pitchFamily="34" charset="0"/>
              </a:rPr>
              <a:t>How about this sign? </a:t>
            </a:r>
            <a:r>
              <a:rPr lang="en-GB" b="1" dirty="0">
                <a:solidFill>
                  <a:srgbClr val="636363"/>
                </a:solidFill>
                <a:latin typeface="Sofia Pro Soft Bold" panose="020B0000000000000000" pitchFamily="34" charset="0"/>
              </a:rPr>
              <a:t>What could it mean? </a:t>
            </a:r>
          </a:p>
        </p:txBody>
      </p:sp>
      <p:sp>
        <p:nvSpPr>
          <p:cNvPr id="18" name="TextBox 17">
            <a:extLst>
              <a:ext uri="{FF2B5EF4-FFF2-40B4-BE49-F238E27FC236}">
                <a16:creationId xmlns:a16="http://schemas.microsoft.com/office/drawing/2014/main" id="{EA48854A-9ADD-694E-8FA7-0183908B8E49}"/>
              </a:ext>
            </a:extLst>
          </p:cNvPr>
          <p:cNvSpPr txBox="1"/>
          <p:nvPr/>
        </p:nvSpPr>
        <p:spPr>
          <a:xfrm>
            <a:off x="178356" y="6531086"/>
            <a:ext cx="2774129" cy="246221"/>
          </a:xfrm>
          <a:prstGeom prst="rect">
            <a:avLst/>
          </a:prstGeom>
          <a:noFill/>
        </p:spPr>
        <p:txBody>
          <a:bodyPr wrap="square" rtlCol="0">
            <a:spAutoFit/>
          </a:bodyPr>
          <a:lstStyle/>
          <a:p>
            <a:r>
              <a:rPr lang="en-US" sz="1000" b="1" dirty="0">
                <a:solidFill>
                  <a:srgbClr val="00A0DC"/>
                </a:solidFill>
                <a:latin typeface="Sofia Pro Soft Bold" panose="020B0000000000000000" pitchFamily="34" charset="0"/>
              </a:rPr>
              <a:t>www.switchedonrailsafety.co.uk</a:t>
            </a:r>
          </a:p>
        </p:txBody>
      </p:sp>
      <p:pic>
        <p:nvPicPr>
          <p:cNvPr id="19" name="Picture 18" descr="Graphical user interface, text, application, chat or text message&#10;&#10;Description automatically generated">
            <a:extLst>
              <a:ext uri="{FF2B5EF4-FFF2-40B4-BE49-F238E27FC236}">
                <a16:creationId xmlns:a16="http://schemas.microsoft.com/office/drawing/2014/main" id="{DA3A559C-8D20-884A-8A27-EE032FCF8BA3}"/>
              </a:ext>
            </a:extLst>
          </p:cNvPr>
          <p:cNvPicPr>
            <a:picLocks noChangeAspect="1"/>
          </p:cNvPicPr>
          <p:nvPr/>
        </p:nvPicPr>
        <p:blipFill>
          <a:blip r:embed="rId5"/>
          <a:stretch>
            <a:fillRect/>
          </a:stretch>
        </p:blipFill>
        <p:spPr>
          <a:xfrm>
            <a:off x="4293825" y="2677857"/>
            <a:ext cx="3118683" cy="1091539"/>
          </a:xfrm>
          <a:prstGeom prst="rect">
            <a:avLst/>
          </a:prstGeom>
        </p:spPr>
      </p:pic>
    </p:spTree>
    <p:extLst>
      <p:ext uri="{BB962C8B-B14F-4D97-AF65-F5344CB8AC3E}">
        <p14:creationId xmlns:p14="http://schemas.microsoft.com/office/powerpoint/2010/main" val="306334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0629" y="130628"/>
            <a:ext cx="8871858" cy="903515"/>
          </a:xfrm>
          <a:prstGeom prst="rect">
            <a:avLst/>
          </a:prstGeom>
          <a:solidFill>
            <a:srgbClr val="00A0DC">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device, gauge&#10;&#10;Description automatically generated">
            <a:extLst>
              <a:ext uri="{FF2B5EF4-FFF2-40B4-BE49-F238E27FC236}">
                <a16:creationId xmlns:a16="http://schemas.microsoft.com/office/drawing/2014/main" id="{B359DF60-2A39-514C-91CF-3C4DFE258ED7}"/>
              </a:ext>
            </a:extLst>
          </p:cNvPr>
          <p:cNvPicPr>
            <a:picLocks noChangeAspect="1"/>
          </p:cNvPicPr>
          <p:nvPr/>
        </p:nvPicPr>
        <p:blipFill>
          <a:blip r:embed="rId2"/>
          <a:stretch>
            <a:fillRect/>
          </a:stretch>
        </p:blipFill>
        <p:spPr>
          <a:xfrm>
            <a:off x="6684272" y="273277"/>
            <a:ext cx="2160370" cy="1011237"/>
          </a:xfrm>
          <a:prstGeom prst="rect">
            <a:avLst/>
          </a:prstGeom>
        </p:spPr>
      </p:pic>
      <p:pic>
        <p:nvPicPr>
          <p:cNvPr id="10" name="Picture 9" descr="A picture containing text, picture frame&#10;&#10;Description automatically generated">
            <a:extLst>
              <a:ext uri="{FF2B5EF4-FFF2-40B4-BE49-F238E27FC236}">
                <a16:creationId xmlns:a16="http://schemas.microsoft.com/office/drawing/2014/main" id="{1F92631A-B3C0-D444-9D84-79A06D3F7A0F}"/>
              </a:ext>
            </a:extLst>
          </p:cNvPr>
          <p:cNvPicPr>
            <a:picLocks noChangeAspect="1"/>
          </p:cNvPicPr>
          <p:nvPr/>
        </p:nvPicPr>
        <p:blipFill>
          <a:blip r:embed="rId3">
            <a:alphaModFix amt="15000"/>
          </a:blip>
          <a:stretch>
            <a:fillRect/>
          </a:stretch>
        </p:blipFill>
        <p:spPr>
          <a:xfrm rot="2050967">
            <a:off x="3174942" y="5530035"/>
            <a:ext cx="1137037" cy="740960"/>
          </a:xfrm>
          <a:prstGeom prst="rect">
            <a:avLst/>
          </a:prstGeom>
        </p:spPr>
      </p:pic>
      <p:sp>
        <p:nvSpPr>
          <p:cNvPr id="3" name="TextBox 2">
            <a:extLst>
              <a:ext uri="{FF2B5EF4-FFF2-40B4-BE49-F238E27FC236}">
                <a16:creationId xmlns:a16="http://schemas.microsoft.com/office/drawing/2014/main" id="{BD691179-3868-F542-8370-76834841011F}"/>
              </a:ext>
            </a:extLst>
          </p:cNvPr>
          <p:cNvSpPr txBox="1"/>
          <p:nvPr/>
        </p:nvSpPr>
        <p:spPr>
          <a:xfrm>
            <a:off x="299358" y="901348"/>
            <a:ext cx="865413" cy="276999"/>
          </a:xfrm>
          <a:prstGeom prst="rect">
            <a:avLst/>
          </a:prstGeom>
          <a:solidFill>
            <a:srgbClr val="00A0DC"/>
          </a:solidFill>
        </p:spPr>
        <p:txBody>
          <a:bodyPr wrap="square" rtlCol="0">
            <a:spAutoFit/>
          </a:bodyPr>
          <a:lstStyle/>
          <a:p>
            <a:r>
              <a:rPr lang="en-US" sz="1200" dirty="0">
                <a:solidFill>
                  <a:schemeClr val="bg1"/>
                </a:solidFill>
                <a:latin typeface="Sofia Pro Soft Medium" panose="020B0000000000000000" pitchFamily="34" charset="0"/>
              </a:rPr>
              <a:t>Slide 7</a:t>
            </a:r>
          </a:p>
        </p:txBody>
      </p:sp>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00A0D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93E38E-7959-A441-A5DB-193D9F0F2366}"/>
              </a:ext>
            </a:extLst>
          </p:cNvPr>
          <p:cNvSpPr txBox="1"/>
          <p:nvPr/>
        </p:nvSpPr>
        <p:spPr>
          <a:xfrm>
            <a:off x="6191517" y="6567779"/>
            <a:ext cx="2774129"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Switched On Travels with Suzi   </a:t>
            </a:r>
            <a:fld id="{948197E8-EDDB-2C46-BC9E-FE8A54D31C20}" type="slidenum">
              <a:rPr lang="en-US" sz="900" smtClean="0">
                <a:solidFill>
                  <a:srgbClr val="939393"/>
                </a:solidFill>
                <a:latin typeface="Sofia Pro Soft Light" panose="020B0000000000000000" pitchFamily="34" charset="0"/>
              </a:rPr>
              <a:t>8</a:t>
            </a:fld>
            <a:endParaRPr lang="en-US" sz="900" dirty="0">
              <a:solidFill>
                <a:srgbClr val="939393"/>
              </a:solidFill>
              <a:latin typeface="Sofia Pro Soft Light" panose="020B0000000000000000" pitchFamily="34" charset="0"/>
            </a:endParaRPr>
          </a:p>
        </p:txBody>
      </p:sp>
      <p:pic>
        <p:nvPicPr>
          <p:cNvPr id="11" name="Picture 10" descr="A picture containing text, picture frame&#10;&#10;Description automatically generated">
            <a:extLst>
              <a:ext uri="{FF2B5EF4-FFF2-40B4-BE49-F238E27FC236}">
                <a16:creationId xmlns:a16="http://schemas.microsoft.com/office/drawing/2014/main" id="{2770931F-A97C-C940-A0E2-D45AECB07104}"/>
              </a:ext>
            </a:extLst>
          </p:cNvPr>
          <p:cNvPicPr>
            <a:picLocks noChangeAspect="1"/>
          </p:cNvPicPr>
          <p:nvPr/>
        </p:nvPicPr>
        <p:blipFill>
          <a:blip r:embed="rId3">
            <a:alphaModFix amt="15000"/>
          </a:blip>
          <a:stretch>
            <a:fillRect/>
          </a:stretch>
        </p:blipFill>
        <p:spPr>
          <a:xfrm rot="20988652">
            <a:off x="4692378" y="5539366"/>
            <a:ext cx="1137037" cy="740960"/>
          </a:xfrm>
          <a:prstGeom prst="rect">
            <a:avLst/>
          </a:prstGeom>
        </p:spPr>
      </p:pic>
      <p:pic>
        <p:nvPicPr>
          <p:cNvPr id="20" name="Picture 19" descr="A picture containing text, picture frame&#10;&#10;Description automatically generated">
            <a:extLst>
              <a:ext uri="{FF2B5EF4-FFF2-40B4-BE49-F238E27FC236}">
                <a16:creationId xmlns:a16="http://schemas.microsoft.com/office/drawing/2014/main" id="{8112BED7-AFD9-B843-9D0A-862BF6BCEB6E}"/>
              </a:ext>
            </a:extLst>
          </p:cNvPr>
          <p:cNvPicPr>
            <a:picLocks noChangeAspect="1"/>
          </p:cNvPicPr>
          <p:nvPr/>
        </p:nvPicPr>
        <p:blipFill>
          <a:blip r:embed="rId3">
            <a:alphaModFix amt="15000"/>
          </a:blip>
          <a:stretch>
            <a:fillRect/>
          </a:stretch>
        </p:blipFill>
        <p:spPr>
          <a:xfrm rot="1268078">
            <a:off x="6193698" y="5434275"/>
            <a:ext cx="1137037" cy="740960"/>
          </a:xfrm>
          <a:prstGeom prst="rect">
            <a:avLst/>
          </a:prstGeom>
        </p:spPr>
      </p:pic>
      <p:pic>
        <p:nvPicPr>
          <p:cNvPr id="21" name="Picture 20" descr="A picture containing text, picture frame&#10;&#10;Description automatically generated">
            <a:extLst>
              <a:ext uri="{FF2B5EF4-FFF2-40B4-BE49-F238E27FC236}">
                <a16:creationId xmlns:a16="http://schemas.microsoft.com/office/drawing/2014/main" id="{A486FDBE-B23C-6D42-99A6-95A55283D332}"/>
              </a:ext>
            </a:extLst>
          </p:cNvPr>
          <p:cNvPicPr>
            <a:picLocks noChangeAspect="1"/>
          </p:cNvPicPr>
          <p:nvPr/>
        </p:nvPicPr>
        <p:blipFill>
          <a:blip r:embed="rId3">
            <a:alphaModFix amt="15000"/>
          </a:blip>
          <a:stretch>
            <a:fillRect/>
          </a:stretch>
        </p:blipFill>
        <p:spPr>
          <a:xfrm rot="20695095">
            <a:off x="7645762" y="5498928"/>
            <a:ext cx="1137037" cy="740960"/>
          </a:xfrm>
          <a:prstGeom prst="rect">
            <a:avLst/>
          </a:prstGeom>
        </p:spPr>
      </p:pic>
      <p:pic>
        <p:nvPicPr>
          <p:cNvPr id="15" name="Picture 14">
            <a:extLst>
              <a:ext uri="{FF2B5EF4-FFF2-40B4-BE49-F238E27FC236}">
                <a16:creationId xmlns:a16="http://schemas.microsoft.com/office/drawing/2014/main" id="{8C3933A9-41F0-F044-B5BC-09B4057D03CB}"/>
              </a:ext>
            </a:extLst>
          </p:cNvPr>
          <p:cNvPicPr>
            <a:picLocks noChangeAspect="1"/>
          </p:cNvPicPr>
          <p:nvPr/>
        </p:nvPicPr>
        <p:blipFill>
          <a:blip r:embed="rId4"/>
          <a:stretch>
            <a:fillRect/>
          </a:stretch>
        </p:blipFill>
        <p:spPr>
          <a:xfrm>
            <a:off x="436382" y="1123918"/>
            <a:ext cx="2970002" cy="5290457"/>
          </a:xfrm>
          <a:prstGeom prst="rect">
            <a:avLst/>
          </a:prstGeom>
        </p:spPr>
      </p:pic>
      <p:sp>
        <p:nvSpPr>
          <p:cNvPr id="17" name="TextBox 16">
            <a:extLst>
              <a:ext uri="{FF2B5EF4-FFF2-40B4-BE49-F238E27FC236}">
                <a16:creationId xmlns:a16="http://schemas.microsoft.com/office/drawing/2014/main" id="{C0A6BEA4-45C2-4E4F-B9CF-67C6CF2DAE10}"/>
              </a:ext>
            </a:extLst>
          </p:cNvPr>
          <p:cNvSpPr txBox="1"/>
          <p:nvPr/>
        </p:nvSpPr>
        <p:spPr>
          <a:xfrm>
            <a:off x="3307382" y="1467566"/>
            <a:ext cx="5400236" cy="1477328"/>
          </a:xfrm>
          <a:prstGeom prst="rect">
            <a:avLst/>
          </a:prstGeom>
          <a:noFill/>
        </p:spPr>
        <p:txBody>
          <a:bodyPr wrap="square" rtlCol="0">
            <a:spAutoFit/>
          </a:bodyPr>
          <a:lstStyle/>
          <a:p>
            <a:r>
              <a:rPr lang="en-GB" b="1" dirty="0">
                <a:solidFill>
                  <a:srgbClr val="8C2D7B"/>
                </a:solidFill>
                <a:latin typeface="Sofia Pro Soft Bold" panose="020B0000000000000000" pitchFamily="34" charset="0"/>
              </a:rPr>
              <a:t>Well done. </a:t>
            </a:r>
            <a:r>
              <a:rPr lang="en-GB" dirty="0">
                <a:solidFill>
                  <a:srgbClr val="636363"/>
                </a:solidFill>
                <a:latin typeface="Sofia Pro Soft Light" panose="020B0000000000000000" pitchFamily="34" charset="0"/>
              </a:rPr>
              <a:t>This reminds us to keep away from the edge of the platform. Not all trains stop at all stations and they travel very quickly. It’s always best to hold an adult’s hand and stay right back when you are waiting for a train at the station.</a:t>
            </a:r>
          </a:p>
        </p:txBody>
      </p:sp>
      <p:sp>
        <p:nvSpPr>
          <p:cNvPr id="19" name="TextBox 18">
            <a:extLst>
              <a:ext uri="{FF2B5EF4-FFF2-40B4-BE49-F238E27FC236}">
                <a16:creationId xmlns:a16="http://schemas.microsoft.com/office/drawing/2014/main" id="{758339DD-9FDB-F645-8885-4FF98989F8DF}"/>
              </a:ext>
            </a:extLst>
          </p:cNvPr>
          <p:cNvSpPr txBox="1"/>
          <p:nvPr/>
        </p:nvSpPr>
        <p:spPr>
          <a:xfrm>
            <a:off x="178356" y="6531086"/>
            <a:ext cx="2774129" cy="246221"/>
          </a:xfrm>
          <a:prstGeom prst="rect">
            <a:avLst/>
          </a:prstGeom>
          <a:noFill/>
        </p:spPr>
        <p:txBody>
          <a:bodyPr wrap="square" rtlCol="0">
            <a:spAutoFit/>
          </a:bodyPr>
          <a:lstStyle/>
          <a:p>
            <a:r>
              <a:rPr lang="en-US" sz="1000" b="1" dirty="0">
                <a:solidFill>
                  <a:srgbClr val="00A0DC"/>
                </a:solidFill>
                <a:latin typeface="Sofia Pro Soft Bold" panose="020B0000000000000000" pitchFamily="34" charset="0"/>
              </a:rPr>
              <a:t>www.switchedonrailsafety.co.uk</a:t>
            </a:r>
          </a:p>
        </p:txBody>
      </p:sp>
      <p:pic>
        <p:nvPicPr>
          <p:cNvPr id="22" name="Picture 21" descr="Graphical user interface, text, application, chat or text message&#10;&#10;Description automatically generated">
            <a:extLst>
              <a:ext uri="{FF2B5EF4-FFF2-40B4-BE49-F238E27FC236}">
                <a16:creationId xmlns:a16="http://schemas.microsoft.com/office/drawing/2014/main" id="{35DBDCE2-FCDF-1444-BB41-357E766B1FC9}"/>
              </a:ext>
            </a:extLst>
          </p:cNvPr>
          <p:cNvPicPr>
            <a:picLocks noChangeAspect="1"/>
          </p:cNvPicPr>
          <p:nvPr/>
        </p:nvPicPr>
        <p:blipFill>
          <a:blip r:embed="rId5"/>
          <a:stretch>
            <a:fillRect/>
          </a:stretch>
        </p:blipFill>
        <p:spPr>
          <a:xfrm>
            <a:off x="4293825" y="3615967"/>
            <a:ext cx="3118683" cy="1091539"/>
          </a:xfrm>
          <a:prstGeom prst="rect">
            <a:avLst/>
          </a:prstGeom>
        </p:spPr>
      </p:pic>
    </p:spTree>
    <p:extLst>
      <p:ext uri="{BB962C8B-B14F-4D97-AF65-F5344CB8AC3E}">
        <p14:creationId xmlns:p14="http://schemas.microsoft.com/office/powerpoint/2010/main" val="274428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0629" y="130628"/>
            <a:ext cx="8871858" cy="903515"/>
          </a:xfrm>
          <a:prstGeom prst="rect">
            <a:avLst/>
          </a:prstGeom>
          <a:solidFill>
            <a:srgbClr val="00A0DC">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ext, device, gauge&#10;&#10;Description automatically generated">
            <a:extLst>
              <a:ext uri="{FF2B5EF4-FFF2-40B4-BE49-F238E27FC236}">
                <a16:creationId xmlns:a16="http://schemas.microsoft.com/office/drawing/2014/main" id="{B359DF60-2A39-514C-91CF-3C4DFE258ED7}"/>
              </a:ext>
            </a:extLst>
          </p:cNvPr>
          <p:cNvPicPr>
            <a:picLocks noChangeAspect="1"/>
          </p:cNvPicPr>
          <p:nvPr/>
        </p:nvPicPr>
        <p:blipFill>
          <a:blip r:embed="rId2"/>
          <a:stretch>
            <a:fillRect/>
          </a:stretch>
        </p:blipFill>
        <p:spPr>
          <a:xfrm>
            <a:off x="6684272" y="273277"/>
            <a:ext cx="2160370" cy="1011237"/>
          </a:xfrm>
          <a:prstGeom prst="rect">
            <a:avLst/>
          </a:prstGeom>
        </p:spPr>
      </p:pic>
      <p:sp>
        <p:nvSpPr>
          <p:cNvPr id="3" name="TextBox 2">
            <a:extLst>
              <a:ext uri="{FF2B5EF4-FFF2-40B4-BE49-F238E27FC236}">
                <a16:creationId xmlns:a16="http://schemas.microsoft.com/office/drawing/2014/main" id="{BD691179-3868-F542-8370-76834841011F}"/>
              </a:ext>
            </a:extLst>
          </p:cNvPr>
          <p:cNvSpPr txBox="1"/>
          <p:nvPr/>
        </p:nvSpPr>
        <p:spPr>
          <a:xfrm>
            <a:off x="299358" y="901348"/>
            <a:ext cx="865413" cy="276999"/>
          </a:xfrm>
          <a:prstGeom prst="rect">
            <a:avLst/>
          </a:prstGeom>
          <a:solidFill>
            <a:srgbClr val="00A0DC"/>
          </a:solidFill>
        </p:spPr>
        <p:txBody>
          <a:bodyPr wrap="square" rtlCol="0">
            <a:spAutoFit/>
          </a:bodyPr>
          <a:lstStyle/>
          <a:p>
            <a:r>
              <a:rPr lang="en-US" sz="1200" dirty="0">
                <a:solidFill>
                  <a:schemeClr val="bg1"/>
                </a:solidFill>
                <a:latin typeface="Sofia Pro Soft Medium" panose="020B0000000000000000" pitchFamily="34" charset="0"/>
              </a:rPr>
              <a:t>Slide 8</a:t>
            </a:r>
          </a:p>
        </p:txBody>
      </p:sp>
      <p:cxnSp>
        <p:nvCxnSpPr>
          <p:cNvPr id="5" name="Straight Connector 4">
            <a:extLst>
              <a:ext uri="{FF2B5EF4-FFF2-40B4-BE49-F238E27FC236}">
                <a16:creationId xmlns:a16="http://schemas.microsoft.com/office/drawing/2014/main" id="{7F5B3FDE-4C4C-3F47-8D25-2CF7A2B9A6D9}"/>
              </a:ext>
            </a:extLst>
          </p:cNvPr>
          <p:cNvCxnSpPr/>
          <p:nvPr/>
        </p:nvCxnSpPr>
        <p:spPr>
          <a:xfrm>
            <a:off x="238856" y="6528276"/>
            <a:ext cx="8666287" cy="0"/>
          </a:xfrm>
          <a:prstGeom prst="line">
            <a:avLst/>
          </a:prstGeom>
          <a:ln w="19050">
            <a:solidFill>
              <a:srgbClr val="00A0D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293E38E-7959-A441-A5DB-193D9F0F2366}"/>
              </a:ext>
            </a:extLst>
          </p:cNvPr>
          <p:cNvSpPr txBox="1"/>
          <p:nvPr/>
        </p:nvSpPr>
        <p:spPr>
          <a:xfrm>
            <a:off x="6191517" y="6567779"/>
            <a:ext cx="2774129"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Switched On Travels with Suzi   </a:t>
            </a:r>
            <a:fld id="{4759F544-AB40-B646-B135-C188C8EC4F80}" type="slidenum">
              <a:rPr lang="en-US" sz="900" smtClean="0">
                <a:solidFill>
                  <a:srgbClr val="939393"/>
                </a:solidFill>
                <a:latin typeface="Sofia Pro Soft Light" panose="020B0000000000000000" pitchFamily="34" charset="0"/>
              </a:rPr>
              <a:t>9</a:t>
            </a:fld>
            <a:endParaRPr lang="en-US" sz="900" dirty="0">
              <a:solidFill>
                <a:srgbClr val="939393"/>
              </a:solidFill>
              <a:latin typeface="Sofia Pro Soft Light" panose="020B0000000000000000" pitchFamily="34" charset="0"/>
            </a:endParaRPr>
          </a:p>
        </p:txBody>
      </p:sp>
      <p:pic>
        <p:nvPicPr>
          <p:cNvPr id="15" name="Picture 14">
            <a:extLst>
              <a:ext uri="{FF2B5EF4-FFF2-40B4-BE49-F238E27FC236}">
                <a16:creationId xmlns:a16="http://schemas.microsoft.com/office/drawing/2014/main" id="{8C3933A9-41F0-F044-B5BC-09B4057D03CB}"/>
              </a:ext>
            </a:extLst>
          </p:cNvPr>
          <p:cNvPicPr>
            <a:picLocks noChangeAspect="1"/>
          </p:cNvPicPr>
          <p:nvPr/>
        </p:nvPicPr>
        <p:blipFill>
          <a:blip r:embed="rId3"/>
          <a:stretch>
            <a:fillRect/>
          </a:stretch>
        </p:blipFill>
        <p:spPr>
          <a:xfrm flipH="1">
            <a:off x="5889613" y="1123918"/>
            <a:ext cx="2970002" cy="5290457"/>
          </a:xfrm>
          <a:prstGeom prst="rect">
            <a:avLst/>
          </a:prstGeom>
        </p:spPr>
      </p:pic>
      <p:sp>
        <p:nvSpPr>
          <p:cNvPr id="22" name="TextBox 21">
            <a:extLst>
              <a:ext uri="{FF2B5EF4-FFF2-40B4-BE49-F238E27FC236}">
                <a16:creationId xmlns:a16="http://schemas.microsoft.com/office/drawing/2014/main" id="{1E845288-BA15-1D44-8602-6669BD783C26}"/>
              </a:ext>
            </a:extLst>
          </p:cNvPr>
          <p:cNvSpPr txBox="1"/>
          <p:nvPr/>
        </p:nvSpPr>
        <p:spPr>
          <a:xfrm>
            <a:off x="284385" y="1467566"/>
            <a:ext cx="5400236" cy="369332"/>
          </a:xfrm>
          <a:prstGeom prst="rect">
            <a:avLst/>
          </a:prstGeom>
          <a:noFill/>
        </p:spPr>
        <p:txBody>
          <a:bodyPr wrap="square" rtlCol="0">
            <a:spAutoFit/>
          </a:bodyPr>
          <a:lstStyle/>
          <a:p>
            <a:r>
              <a:rPr lang="en-GB" dirty="0">
                <a:solidFill>
                  <a:srgbClr val="636363"/>
                </a:solidFill>
                <a:latin typeface="Sofia Pro Soft Light" panose="020B0000000000000000" pitchFamily="34" charset="0"/>
              </a:rPr>
              <a:t>Do you know what this sign means? </a:t>
            </a:r>
          </a:p>
        </p:txBody>
      </p:sp>
      <p:pic>
        <p:nvPicPr>
          <p:cNvPr id="11" name="Picture 10" descr="A picture containing text, picture frame&#10;&#10;Description automatically generated">
            <a:extLst>
              <a:ext uri="{FF2B5EF4-FFF2-40B4-BE49-F238E27FC236}">
                <a16:creationId xmlns:a16="http://schemas.microsoft.com/office/drawing/2014/main" id="{2770931F-A97C-C940-A0E2-D45AECB07104}"/>
              </a:ext>
            </a:extLst>
          </p:cNvPr>
          <p:cNvPicPr>
            <a:picLocks noChangeAspect="1"/>
          </p:cNvPicPr>
          <p:nvPr/>
        </p:nvPicPr>
        <p:blipFill>
          <a:blip r:embed="rId4">
            <a:alphaModFix amt="15000"/>
          </a:blip>
          <a:stretch>
            <a:fillRect/>
          </a:stretch>
        </p:blipFill>
        <p:spPr>
          <a:xfrm rot="20988652">
            <a:off x="2257261" y="5539366"/>
            <a:ext cx="1137037" cy="740960"/>
          </a:xfrm>
          <a:prstGeom prst="rect">
            <a:avLst/>
          </a:prstGeom>
        </p:spPr>
      </p:pic>
      <p:pic>
        <p:nvPicPr>
          <p:cNvPr id="20" name="Picture 19" descr="A picture containing text, picture frame&#10;&#10;Description automatically generated">
            <a:extLst>
              <a:ext uri="{FF2B5EF4-FFF2-40B4-BE49-F238E27FC236}">
                <a16:creationId xmlns:a16="http://schemas.microsoft.com/office/drawing/2014/main" id="{8112BED7-AFD9-B843-9D0A-862BF6BCEB6E}"/>
              </a:ext>
            </a:extLst>
          </p:cNvPr>
          <p:cNvPicPr>
            <a:picLocks noChangeAspect="1"/>
          </p:cNvPicPr>
          <p:nvPr/>
        </p:nvPicPr>
        <p:blipFill>
          <a:blip r:embed="rId4">
            <a:alphaModFix amt="15000"/>
          </a:blip>
          <a:stretch>
            <a:fillRect/>
          </a:stretch>
        </p:blipFill>
        <p:spPr>
          <a:xfrm rot="1268078">
            <a:off x="3758581" y="5434275"/>
            <a:ext cx="1137037" cy="740960"/>
          </a:xfrm>
          <a:prstGeom prst="rect">
            <a:avLst/>
          </a:prstGeom>
        </p:spPr>
      </p:pic>
      <p:pic>
        <p:nvPicPr>
          <p:cNvPr id="10" name="Picture 9" descr="A picture containing text, picture frame&#10;&#10;Description automatically generated">
            <a:extLst>
              <a:ext uri="{FF2B5EF4-FFF2-40B4-BE49-F238E27FC236}">
                <a16:creationId xmlns:a16="http://schemas.microsoft.com/office/drawing/2014/main" id="{1F92631A-B3C0-D444-9D84-79A06D3F7A0F}"/>
              </a:ext>
            </a:extLst>
          </p:cNvPr>
          <p:cNvPicPr>
            <a:picLocks noChangeAspect="1"/>
          </p:cNvPicPr>
          <p:nvPr/>
        </p:nvPicPr>
        <p:blipFill>
          <a:blip r:embed="rId4">
            <a:alphaModFix amt="15000"/>
          </a:blip>
          <a:stretch>
            <a:fillRect/>
          </a:stretch>
        </p:blipFill>
        <p:spPr>
          <a:xfrm rot="2050967">
            <a:off x="739825" y="5530035"/>
            <a:ext cx="1137037" cy="740960"/>
          </a:xfrm>
          <a:prstGeom prst="rect">
            <a:avLst/>
          </a:prstGeom>
        </p:spPr>
      </p:pic>
      <p:pic>
        <p:nvPicPr>
          <p:cNvPr id="21" name="Picture 20" descr="A picture containing text, picture frame&#10;&#10;Description automatically generated">
            <a:extLst>
              <a:ext uri="{FF2B5EF4-FFF2-40B4-BE49-F238E27FC236}">
                <a16:creationId xmlns:a16="http://schemas.microsoft.com/office/drawing/2014/main" id="{A486FDBE-B23C-6D42-99A6-95A55283D332}"/>
              </a:ext>
            </a:extLst>
          </p:cNvPr>
          <p:cNvPicPr>
            <a:picLocks noChangeAspect="1"/>
          </p:cNvPicPr>
          <p:nvPr/>
        </p:nvPicPr>
        <p:blipFill>
          <a:blip r:embed="rId4">
            <a:alphaModFix amt="15000"/>
          </a:blip>
          <a:stretch>
            <a:fillRect/>
          </a:stretch>
        </p:blipFill>
        <p:spPr>
          <a:xfrm rot="20695095">
            <a:off x="5210645" y="5498928"/>
            <a:ext cx="1137037" cy="740960"/>
          </a:xfrm>
          <a:prstGeom prst="rect">
            <a:avLst/>
          </a:prstGeom>
        </p:spPr>
      </p:pic>
      <p:sp>
        <p:nvSpPr>
          <p:cNvPr id="17" name="TextBox 16">
            <a:extLst>
              <a:ext uri="{FF2B5EF4-FFF2-40B4-BE49-F238E27FC236}">
                <a16:creationId xmlns:a16="http://schemas.microsoft.com/office/drawing/2014/main" id="{408BCE21-4A33-9345-9159-518CBD7B6BCD}"/>
              </a:ext>
            </a:extLst>
          </p:cNvPr>
          <p:cNvSpPr txBox="1"/>
          <p:nvPr/>
        </p:nvSpPr>
        <p:spPr>
          <a:xfrm>
            <a:off x="178356" y="6531086"/>
            <a:ext cx="2774129" cy="246221"/>
          </a:xfrm>
          <a:prstGeom prst="rect">
            <a:avLst/>
          </a:prstGeom>
          <a:noFill/>
        </p:spPr>
        <p:txBody>
          <a:bodyPr wrap="square" rtlCol="0">
            <a:spAutoFit/>
          </a:bodyPr>
          <a:lstStyle/>
          <a:p>
            <a:r>
              <a:rPr lang="en-US" sz="1000" b="1" dirty="0">
                <a:solidFill>
                  <a:srgbClr val="00A0DC"/>
                </a:solidFill>
                <a:latin typeface="Sofia Pro Soft Bold" panose="020B0000000000000000" pitchFamily="34" charset="0"/>
              </a:rPr>
              <a:t>www.switchedonrailsafety.co.uk</a:t>
            </a:r>
          </a:p>
        </p:txBody>
      </p:sp>
      <p:pic>
        <p:nvPicPr>
          <p:cNvPr id="18" name="Picture 17" descr="Text&#10;&#10;Description automatically generated with medium confidence">
            <a:extLst>
              <a:ext uri="{FF2B5EF4-FFF2-40B4-BE49-F238E27FC236}">
                <a16:creationId xmlns:a16="http://schemas.microsoft.com/office/drawing/2014/main" id="{EF3B49C4-71EB-5048-895A-E47DA8A0AF58}"/>
              </a:ext>
            </a:extLst>
          </p:cNvPr>
          <p:cNvPicPr>
            <a:picLocks noChangeAspect="1"/>
          </p:cNvPicPr>
          <p:nvPr/>
        </p:nvPicPr>
        <p:blipFill>
          <a:blip r:embed="rId5"/>
          <a:stretch>
            <a:fillRect/>
          </a:stretch>
        </p:blipFill>
        <p:spPr>
          <a:xfrm>
            <a:off x="2511437" y="2168063"/>
            <a:ext cx="1485899" cy="2705458"/>
          </a:xfrm>
          <a:prstGeom prst="rect">
            <a:avLst/>
          </a:prstGeom>
        </p:spPr>
      </p:pic>
    </p:spTree>
    <p:extLst>
      <p:ext uri="{BB962C8B-B14F-4D97-AF65-F5344CB8AC3E}">
        <p14:creationId xmlns:p14="http://schemas.microsoft.com/office/powerpoint/2010/main" val="22285285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1727</TotalTime>
  <Words>685</Words>
  <Application>Microsoft Macintosh PowerPoint</Application>
  <PresentationFormat>On-screen Show (4:3)</PresentationFormat>
  <Paragraphs>58</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Sofia Pro Soft Bold</vt:lpstr>
      <vt:lpstr>Sofia Pro Soft Light</vt:lpstr>
      <vt:lpstr>Sofia Pro Soft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Cockerell</dc:creator>
  <cp:lastModifiedBy>Nicola Cockerell</cp:lastModifiedBy>
  <cp:revision>45</cp:revision>
  <dcterms:created xsi:type="dcterms:W3CDTF">2021-08-23T13:40:52Z</dcterms:created>
  <dcterms:modified xsi:type="dcterms:W3CDTF">2021-11-23T15:47:16Z</dcterms:modified>
</cp:coreProperties>
</file>