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fus" initials="jr" lastIdx="5" clrIdx="0">
    <p:extLst>
      <p:ext uri="{19B8F6BF-5375-455C-9EA6-DF929625EA0E}">
        <p15:presenceInfo xmlns:p15="http://schemas.microsoft.com/office/powerpoint/2012/main" userId="5f41883c3e17fd24" providerId="Windows Live"/>
      </p:ext>
    </p:extLst>
  </p:cmAuthor>
  <p:cmAuthor id="2" name="Becky Hipkiss" initials="BH" lastIdx="9" clrIdx="1">
    <p:extLst>
      <p:ext uri="{19B8F6BF-5375-455C-9EA6-DF929625EA0E}">
        <p15:presenceInfo xmlns:p15="http://schemas.microsoft.com/office/powerpoint/2012/main" userId="S::BeckyH@hopscotchconsulting.co.uk::a2950b9c-f8a7-4998-9623-5862537f7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FEE803"/>
    <a:srgbClr val="939393"/>
    <a:srgbClr val="00A0DC"/>
    <a:srgbClr val="8C2D7B"/>
    <a:srgbClr val="00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1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B016-816F-554D-9061-9AB40F57B3A9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CD45-06A9-644E-A137-A3DAF9D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58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6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69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88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1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78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55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07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6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54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59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21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38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76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3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A01CD45-06A9-644E-A137-A3DAF9D1A2D7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38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491-0635-B048-B883-A181BC8F2C2F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em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9C33F-5C40-5B4C-ABA8-854968E51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358686"/>
            <a:ext cx="5359400" cy="1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9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78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Mae hyn yn ein hatgoffa nad yw trenau bob amser yn swnio'u cyrn wrth iddynt agosáu at groesfannau gwastad a dim ond yn gwneud hynny os ydych chi'n rhy bell allan i allu gweld.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31245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722246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Croesfannau gwastad.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85E75-02E1-284B-B712-AC7AF91DAE13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0E493-CF5D-1B43-8B20-2286D3DD5BC1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10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7314FFD-41D9-3D48-A8B7-94ED2CEE1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t="1" r="24248" b="-11209"/>
          <a:stretch/>
        </p:blipFill>
        <p:spPr>
          <a:xfrm>
            <a:off x="4447699" y="5479630"/>
            <a:ext cx="4696302" cy="572555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0B74D78-1D1E-F244-A698-E8742ED7F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553" y="2591144"/>
            <a:ext cx="1606558" cy="21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10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78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Os nad yw'r golau'n dangos coch neu wyrdd mae'n rhaid i chi ffonio'r gweithredwr i drafod croesi'r cledrau'n ddiogel.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3738231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159453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6A85C-BBB0-DD4F-AFE6-95B88B754BD1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9F722B-B289-1B46-8FE6-B49B9673EB17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11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C700B68F-A696-5549-8AD4-EAD1DD987A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946CDDBA-3891-9446-B0D5-64BB9ED3A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99" y="2624629"/>
            <a:ext cx="2895918" cy="14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4D92CC-8B2F-BF4A-83C4-533F86EFD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1" r="14617" b="32098"/>
          <a:stretch/>
        </p:blipFill>
        <p:spPr>
          <a:xfrm rot="10800000">
            <a:off x="39569" y="-7514"/>
            <a:ext cx="5213134" cy="2598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11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78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Os nad yw'r golau'n dangos coch neu wyrdd mae'n rhaid i chi Stopio, Edrych a Gwrando a dim ond symud ymlaen dros y cledrau os ydych chi'n siŵr nad oes trên sy'n dod tuag atoch.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36960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790826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1E876-0CF1-CB43-A9A6-9AE62E9E4121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60FE3-EC2D-A442-83D2-E2E6552B52D9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12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3D46887C-3966-DD44-889E-1F4FE53D1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99" y="2624629"/>
            <a:ext cx="2895918" cy="14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12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114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Mae'r arwyddion hyn yn dangos gwahanol gyfarwyddiadau ar beth i'w wneud mewn argyfwng.  Mae bob amser yn bwysig darllen arwyddion yn ofalus. Weithiau efallai y bydd ffôn brys y gallwch ei ddefnyddio, mewn eraill bydd rhifau penodol i'w ffonio i riportio argyfwng.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505629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5463448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1A5A0CA-AF3E-4B40-9A04-AC453A492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205" y="2462868"/>
            <a:ext cx="1892300" cy="13208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C1C1038-EC3F-7046-A775-42596BD8E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990" y="2477642"/>
            <a:ext cx="1917700" cy="1231900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85A20FE-77C8-6A40-8E7E-17A99219B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955" y="4045425"/>
            <a:ext cx="1828800" cy="125730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41E49-99F4-844B-B37B-3D39AF2EBA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990" y="4045425"/>
            <a:ext cx="1854200" cy="1231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DCEA82-AFCC-624A-9367-9AF5B5098448}"/>
              </a:ext>
            </a:extLst>
          </p:cNvPr>
          <p:cNvSpPr txBox="1"/>
          <p:nvPr/>
        </p:nvSpPr>
        <p:spPr>
          <a:xfrm>
            <a:off x="4320540" y="1719938"/>
            <a:ext cx="45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cy-GB" sz="1400" dirty="0">
                <a:latin typeface="Sofia Pro Extra Light" pitchFamily="2" charset="77"/>
              </a:rPr>
              <a:t>A allwch chi weld y gwahaniaeth gyda'r arwyddion hyn a dweud ble y gallech ddod o hyd iddynt?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37025-F44E-5D44-9369-B68C71463D8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46581-C757-5D41-9391-0D3544AD63D1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13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438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13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35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Mae llawer o wahanol fathau o groesfannau gwastad. Efallai y bydd goleuadau coch a gwyrdd i nodi a yw'n ddiogel croesi. Os nad oes golau yn dangos mae angen i chi ddefnyddio'r ffôn a ddarperir i ffonio a gwirio a yw'n ddiogel croesi dros y cledrau.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87976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5300986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3901EF-7A23-C541-8528-DBE137957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921" y="2438711"/>
            <a:ext cx="2213253" cy="3144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C837D6-D18C-9D43-9872-E4C395DAD4FA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FF050-42C4-1042-8AC9-B36DBC95F301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14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8F425E69-22A2-2146-9444-74674D22B6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8000"/>
          </a:blip>
          <a:srcRect r="14617" b="17612"/>
          <a:stretch/>
        </p:blipFill>
        <p:spPr>
          <a:xfrm flipV="1">
            <a:off x="2682783" y="0"/>
            <a:ext cx="6420480" cy="38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296675F5-C36D-014D-93C2-2D33A467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1" r="14617" b="32098"/>
          <a:stretch/>
        </p:blipFill>
        <p:spPr>
          <a:xfrm rot="10800000">
            <a:off x="39569" y="-7514"/>
            <a:ext cx="5213134" cy="2598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14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35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Mae llawer o wahanol fathau o groesfannau gwastad. Efallai y bydd goleuadau coch a gwyrdd i nodi a yw'n ddiogel croesi. Os nad oes golau yn dangos mae angen i chi ddefnyddio'r ffôn a ddarperir i ffonio a gwirio a yw'n ddiogel croesi dros y cledrau.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87976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5300986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AD38775-CFE1-E149-9967-2F0CB44C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1876" y="2423593"/>
            <a:ext cx="2213252" cy="3118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2FF0F3-3283-014D-9027-66C05C859C36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18F8E-A796-714D-AA4F-875594D34CF1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15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325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15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7" y="2685143"/>
            <a:ext cx="4974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Mae llawer o wahanol fathau o groesfannau gwastad. Yn yr un hon mae giât i'ch amddiffyn chi.  Mae'n rhaid i chi Stopio, Edrych a Gwrando i wirio nad yw trên yn agosáu cyn croesi drosodd yn ddiogel.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334338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755560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pic>
        <p:nvPicPr>
          <p:cNvPr id="5" name="Picture 4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C4B551C0-917A-214B-B65B-A824299FD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079" y="2423593"/>
            <a:ext cx="2929599" cy="18587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048882-0BBA-894B-A21E-866DF45B6A84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C760B-79F7-4347-AA44-6DBAA91B2D86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16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7DD89BEB-FEDF-5741-97DC-C8F2C1CF5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8000"/>
          </a:blip>
          <a:srcRect t="1" r="24248" b="-11209"/>
          <a:stretch/>
        </p:blipFill>
        <p:spPr>
          <a:xfrm>
            <a:off x="4447699" y="5479630"/>
            <a:ext cx="4696302" cy="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16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90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Mae llawer o wahanol fathau o groesfannau gwastad. Yn yr un hon mae goleuadau a giât i'ch amddiffyn. Os nad oes golau yn dangos mae'n rhaid i chi ffonio'r signaliwr i wirio os nad yw trên yn agosáu.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334338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755560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reilffordd. </a:t>
            </a:r>
          </a:p>
        </p:txBody>
      </p:sp>
      <p:pic>
        <p:nvPicPr>
          <p:cNvPr id="4" name="Picture 3" descr="A picture containing text, outdoor, screenshot&#10;&#10;Description automatically generated">
            <a:extLst>
              <a:ext uri="{FF2B5EF4-FFF2-40B4-BE49-F238E27FC236}">
                <a16:creationId xmlns:a16="http://schemas.microsoft.com/office/drawing/2014/main" id="{5E50F9CC-EE69-EC40-BB82-9B023EFB8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786" y="2423592"/>
            <a:ext cx="2929597" cy="18587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2E3592-F28C-B346-9BB4-2D6A695C93F3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DCF3B-2734-0A4B-B3C8-A8FB7695637C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 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17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13B9ACBC-02B5-5949-81D5-5EA5C17B20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8000"/>
          </a:blip>
          <a:srcRect t="1" r="14617" b="32098"/>
          <a:stretch/>
        </p:blipFill>
        <p:spPr>
          <a:xfrm rot="10800000" flipV="1">
            <a:off x="0" y="4266857"/>
            <a:ext cx="5213134" cy="25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252B42-4402-0B49-B4CC-0F4F566FA9A6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62B8E-18A3-EF4B-BC9C-B80BC852807E}"/>
              </a:ext>
            </a:extLst>
          </p:cNvPr>
          <p:cNvSpPr txBox="1"/>
          <p:nvPr/>
        </p:nvSpPr>
        <p:spPr>
          <a:xfrm>
            <a:off x="308738" y="2685143"/>
            <a:ext cx="521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Rhybudd rhag blaen yw hwn, sy'n cyfarwyddo defnyddwyr croesfan wastad bod yn rhaid iddynt stopio pan fydd y goleuadau'n dangos fod trên ar fin pasio dros y groesfan. Mae'r arwydd hwn hefyd yn cael ei arddangos ar groesfannau agored sydd ddim yn cau i draffig.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647AC-1647-F94C-AE0E-9D03BFFEF8BA}"/>
              </a:ext>
            </a:extLst>
          </p:cNvPr>
          <p:cNvSpPr txBox="1"/>
          <p:nvPr/>
        </p:nvSpPr>
        <p:spPr>
          <a:xfrm>
            <a:off x="308739" y="4617176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EFB56-D264-9A4D-BAFD-BB53392AA609}"/>
              </a:ext>
            </a:extLst>
          </p:cNvPr>
          <p:cNvSpPr txBox="1"/>
          <p:nvPr/>
        </p:nvSpPr>
        <p:spPr>
          <a:xfrm>
            <a:off x="308738" y="5038398"/>
            <a:ext cx="4994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Ar groesfannau gwastad.</a:t>
            </a:r>
          </a:p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Oeddech chi'n gwybod nad yw'r gwasanaethau brys hyd yn oed yn cael mynd heibio pan mae'r goleuadau hyn yn fflachio! </a:t>
            </a:r>
          </a:p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 </a:t>
            </a:r>
          </a:p>
        </p:txBody>
      </p:sp>
      <p:pic>
        <p:nvPicPr>
          <p:cNvPr id="26" name="Picture 25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868FEC14-3175-5544-BCC5-A2775D98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9" y="1409509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 dirty="0">
                <a:latin typeface="Sofia Pro Soft Medium" panose="020B0000000000000000" pitchFamily="34" charset="0"/>
              </a:rPr>
              <a:t>Cwestiwn 1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33AADCA-A725-CA40-BB17-AFF2127099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7BBB3AE-62D5-4B4D-84AF-C86B1C170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7669" y="2481323"/>
            <a:ext cx="1824565" cy="21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2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9" y="2685143"/>
            <a:ext cx="467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Mae'n rhaid i chi dalu sylw i'r goleuadau. Mae stop yn golygu bod trên ar ei ffordd.  Dylech aros i'r golau droi'n wyrdd cyn croesi'r cledrau.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039638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460860"/>
            <a:ext cx="4846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Fe welwch yr arwydd hwn ar rai croesfannau gwastad llwybr troed neu lwybr ceffylau neu groesfannau cerbydau preifat.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E6CCE-4A92-FE4C-9A28-9D6B4FD310F6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ED674-2C19-2746-AF01-A489B103750F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3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59C338C-5D07-C243-A3E1-96F5A3CCD5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8000"/>
          </a:blip>
          <a:stretch>
            <a:fillRect/>
          </a:stretch>
        </p:blipFill>
        <p:spPr>
          <a:xfrm>
            <a:off x="2952484" y="5556870"/>
            <a:ext cx="6199637" cy="514849"/>
          </a:xfrm>
          <a:prstGeom prst="rect">
            <a:avLst/>
          </a:prstGeom>
        </p:spPr>
      </p:pic>
      <p:pic>
        <p:nvPicPr>
          <p:cNvPr id="20" name="Picture 19" descr="A picture containing text, sign, screenshot, clipart&#10;&#10;Description automatically generated">
            <a:extLst>
              <a:ext uri="{FF2B5EF4-FFF2-40B4-BE49-F238E27FC236}">
                <a16:creationId xmlns:a16="http://schemas.microsoft.com/office/drawing/2014/main" id="{1C9D8368-5805-8D4C-8ACA-B67C271B0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314" y="2476024"/>
            <a:ext cx="2970593" cy="14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3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9" y="2685143"/>
            <a:ext cx="467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Cyn croesi dros y cledrau dylech Stopio, Edrych a Gwrando i sicrhau nad yw trên yn agosáu. Ar ôl i chi wirio'n drylwyr nad oes trên yn agosáu, croeswch y cledrau'n ofalus.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249738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9" y="4670960"/>
            <a:ext cx="44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Ar groesfan wastad lle nad oes mathau eraill o amddiffyniad fel goleuadau neu rwystrau.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7D574-FC2D-624D-A91A-AD9E217348FF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54B4F9-F145-A54A-8496-1074ED298AD3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4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5839796D-11D1-7E4C-9965-29C1C6BA9B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t="1" r="14617" b="32098"/>
          <a:stretch/>
        </p:blipFill>
        <p:spPr>
          <a:xfrm>
            <a:off x="3930866" y="3804556"/>
            <a:ext cx="5213134" cy="2598658"/>
          </a:xfrm>
          <a:prstGeom prst="rect">
            <a:avLst/>
          </a:prstGeom>
        </p:spPr>
      </p:pic>
      <p:pic>
        <p:nvPicPr>
          <p:cNvPr id="17" name="Picture 16" descr="A picture containing text, sign, outdoor, clipart&#10;&#10;Description automatically generated">
            <a:extLst>
              <a:ext uri="{FF2B5EF4-FFF2-40B4-BE49-F238E27FC236}">
                <a16:creationId xmlns:a16="http://schemas.microsoft.com/office/drawing/2014/main" id="{29C9B6C5-C46E-4F4F-82D2-9AFEF9568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314" y="2591143"/>
            <a:ext cx="2814685" cy="14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3436960-0585-FE48-B8BE-0039C171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r="14617" b="17612"/>
          <a:stretch/>
        </p:blipFill>
        <p:spPr>
          <a:xfrm flipV="1">
            <a:off x="2682783" y="0"/>
            <a:ext cx="6420480" cy="38833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4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9" y="2685143"/>
            <a:ext cx="467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Mae ffôn gerllaw i'w ddefnyddio mewn argyfwng, a hefyd i gael caniatâd i groesi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3738231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9" y="4159453"/>
            <a:ext cx="46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Ar groesfan wastad. Ond byddwch yn ymwybodol, os nad oes ffôn brys, bydd rhif bob amser y gallwch chi ei ffonio mewn argyfwng.</a:t>
            </a:r>
          </a:p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 </a:t>
            </a:r>
          </a:p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Bydd yr arwyddion yn dweud wrthych a oes angen i chi ffonio.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0D6C8-C8D1-BB4E-8287-574C849E95E8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731EC-CE5A-8945-A0AD-51055527DCF7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5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46ACA90-0404-554B-8BE7-437FB2A2E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1262" y="2607058"/>
            <a:ext cx="1163490" cy="21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5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9" y="2685143"/>
            <a:ext cx="46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Ni allwch fynd ymhellach na'r arwydd hwn oherwydd gallai fod yn beryglus.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347627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9" y="3897496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Mewn gorsafoedd.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90FF7-D13B-614F-AC0A-699611566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167" y="2600009"/>
            <a:ext cx="1566636" cy="2017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F7FCB5-4AB8-8D40-81E7-A7AD8CE30310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E8FE3-A9BC-034F-BBEB-4F0C425BEFC1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6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950E2F83-4F55-B545-A2FF-011381947B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8000"/>
          </a:blip>
          <a:srcRect t="1" r="14617" b="32098"/>
          <a:stretch/>
        </p:blipFill>
        <p:spPr>
          <a:xfrm flipH="1">
            <a:off x="0" y="3804556"/>
            <a:ext cx="5213134" cy="25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6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9" y="2685143"/>
            <a:ext cx="467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Nad oes gan y groesfan reilffordd o'ch blaen rwystr na gatiau. Mae'n rhaid i chi Stopio, Edrych a Gwrando er mwyn sicrhau ei bod yn ddiogel i groesi'r cledrau.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3976684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9" y="4397906"/>
            <a:ext cx="46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 lle nad oes rhwystr. Mae'r mathau hyn o groesfannau gwastad i'w cael fel arfer mewn ardaloedd gwledig lle mae'n rhaid i geir ildio i drenau.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A76E2-8F39-3045-B6B3-525FAE82C06A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FF446B-08E9-D146-A3F8-858E1CF1E525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7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AB4512F2-9B64-8D42-AB4A-6FE23426D3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t="1" r="24248" b="-11209"/>
          <a:stretch/>
        </p:blipFill>
        <p:spPr>
          <a:xfrm>
            <a:off x="4447699" y="5479630"/>
            <a:ext cx="4696302" cy="57255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2EA01DD-E35C-5344-8BBE-A04B55468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679" y="2530044"/>
            <a:ext cx="2342146" cy="21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7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581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Mae hyn yn dangos bod croesfan wastad o'n blaenau sy'n defnyddio naill ai rhwystrau awtomatig neu gatiau a weithredir â llaw gan staff rheilffordd.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3751885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4173107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 sydd â giât neu rwystr.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F6A59-7E21-C345-B123-44F673A0EA0F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77FFC-97AC-3E4D-AD94-58725A2C6160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8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CD8145CF-90D4-0F48-A576-9B7874F35B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42650"/>
          <a:stretch/>
        </p:blipFill>
        <p:spPr>
          <a:xfrm rot="10800000" flipV="1">
            <a:off x="0" y="3751885"/>
            <a:ext cx="6420480" cy="270313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9F7CC0C-2494-EE4F-8068-9C9B2EAE9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067" y="2537070"/>
            <a:ext cx="2321708" cy="19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A9453-1863-804B-9565-1576621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pic>
        <p:nvPicPr>
          <p:cNvPr id="3" name="Picture 2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A3D88B3D-9F29-244E-A1E5-BD93BE27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2" y="1409508"/>
            <a:ext cx="1922587" cy="572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B59D08-F414-5048-B8C3-E678D585E45B}"/>
              </a:ext>
            </a:extLst>
          </p:cNvPr>
          <p:cNvSpPr txBox="1"/>
          <p:nvPr/>
        </p:nvSpPr>
        <p:spPr>
          <a:xfrm>
            <a:off x="259359" y="1409509"/>
            <a:ext cx="3104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2400">
                <a:latin typeface="Sofia Pro Soft Medium" panose="020B0000000000000000" pitchFamily="34" charset="0"/>
              </a:rPr>
              <a:t>Cwestiwn 8</a:t>
            </a:r>
          </a:p>
          <a:p>
            <a:endParaRPr lang="en-US" dirty="0"/>
          </a:p>
        </p:txBody>
      </p:sp>
      <p:pic>
        <p:nvPicPr>
          <p:cNvPr id="31" name="Picture 30" descr="Text, logo&#10;&#10;Description automatically generated">
            <a:extLst>
              <a:ext uri="{FF2B5EF4-FFF2-40B4-BE49-F238E27FC236}">
                <a16:creationId xmlns:a16="http://schemas.microsoft.com/office/drawing/2014/main" id="{949AD210-FD50-CE49-83AB-2ABAC221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A51FD-80B9-3042-80A0-7F4A017C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F6903-4885-8844-8BB1-2C09134B7AB1}"/>
              </a:ext>
            </a:extLst>
          </p:cNvPr>
          <p:cNvSpPr txBox="1"/>
          <p:nvPr/>
        </p:nvSpPr>
        <p:spPr>
          <a:xfrm>
            <a:off x="299358" y="2221812"/>
            <a:ext cx="4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cy-GB" b="1">
                <a:latin typeface="Sofia Pro Extra Light" pitchFamily="2" charset="77"/>
              </a:rPr>
              <a:t>Beth mae'n ei olygu?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76-F89E-054E-A5A2-888BEDACD6E8}"/>
              </a:ext>
            </a:extLst>
          </p:cNvPr>
          <p:cNvSpPr txBox="1"/>
          <p:nvPr/>
        </p:nvSpPr>
        <p:spPr>
          <a:xfrm>
            <a:off x="308738" y="2685143"/>
            <a:ext cx="4785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Extra Light" pitchFamily="2" charset="77"/>
              </a:rPr>
              <a:t>Os yw'r goleuadau ar groesfan wastad yn parhau i ddangos, efallai bod trên arall yn agosáu. Mae'r sŵn y mae'r rhybudd yn ei wneud yn newid pan fydd hyn yn digwydd hefyd fel eich bod chi'n gwybod bod ail drên yn agosáu.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BEE5B-CF0B-134E-A6EE-FB7EEDDAC7FB}"/>
              </a:ext>
            </a:extLst>
          </p:cNvPr>
          <p:cNvSpPr txBox="1"/>
          <p:nvPr/>
        </p:nvSpPr>
        <p:spPr>
          <a:xfrm>
            <a:off x="308739" y="4639860"/>
            <a:ext cx="46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latin typeface="Sofia Pro Extra Light" pitchFamily="2" charset="77"/>
              </a:rPr>
              <a:t>Ble fyddech chi'n ei weld?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9B801-B221-0E48-886C-852C5EFB36DA}"/>
              </a:ext>
            </a:extLst>
          </p:cNvPr>
          <p:cNvSpPr txBox="1"/>
          <p:nvPr/>
        </p:nvSpPr>
        <p:spPr>
          <a:xfrm>
            <a:off x="308738" y="5061082"/>
            <a:ext cx="497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Extra Light" pitchFamily="2" charset="77"/>
              </a:rPr>
              <a:t>Ar groesfan wastad.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36B79-BCE3-944C-B792-021571D47161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DB316E-B0FD-1F41-A934-FA743AE13EE9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Gweld Golygfeydd: Ydych chi'n </a:t>
            </a:r>
            <a:r>
              <a:rPr lang="cy-GB" sz="900" b="1">
                <a:solidFill>
                  <a:srgbClr val="939393"/>
                </a:solidFill>
                <a:latin typeface="Sofia Pro Soft Bold" panose="020B0000000000000000" pitchFamily="34" charset="0"/>
              </a:rPr>
              <a:t>Effro</a:t>
            </a:r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?   </a:t>
            </a:r>
            <a:fld id="{3016ACB7-2B43-DA48-9D8B-30F370E2211C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9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056BD720-EBCB-584D-946D-345703EC1B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 flipV="1">
            <a:off x="2682783" y="0"/>
            <a:ext cx="6420480" cy="3883306"/>
          </a:xfrm>
          <a:prstGeom prst="rect">
            <a:avLst/>
          </a:prstGeom>
        </p:spPr>
      </p:pic>
      <p:pic>
        <p:nvPicPr>
          <p:cNvPr id="20" name="Picture 19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6356B8AF-B20E-F342-8F90-32EC15F86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132" y="2634518"/>
            <a:ext cx="25654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1222</Words>
  <Application>Microsoft Macintosh PowerPoint</Application>
  <PresentationFormat>On-screen Show (4:3)</PresentationFormat>
  <Paragraphs>133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Sofia Pro Extra Light</vt:lpstr>
      <vt:lpstr>Sofia Pro Soft Bold</vt:lpstr>
      <vt:lpstr>Sofia Pro Soft Light</vt:lpstr>
      <vt:lpstr>Sofia Pro Soft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Nicola Cockerell</cp:lastModifiedBy>
  <cp:revision>52</cp:revision>
  <dcterms:created xsi:type="dcterms:W3CDTF">2021-08-23T13:40:52Z</dcterms:created>
  <dcterms:modified xsi:type="dcterms:W3CDTF">2021-11-23T12:17:25Z</dcterms:modified>
</cp:coreProperties>
</file>