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rufus" initials="jr" lastIdx="5" clrIdx="0">
    <p:extLst>
      <p:ext uri="{19B8F6BF-5375-455C-9EA6-DF929625EA0E}">
        <p15:presenceInfo xmlns:p15="http://schemas.microsoft.com/office/powerpoint/2012/main" userId="5f41883c3e17fd24" providerId="Windows Live"/>
      </p:ext>
    </p:extLst>
  </p:cmAuthor>
  <p:cmAuthor id="2" name="Becky Hipkiss" initials="BH" lastIdx="9" clrIdx="1">
    <p:extLst>
      <p:ext uri="{19B8F6BF-5375-455C-9EA6-DF929625EA0E}">
        <p15:presenceInfo xmlns:p15="http://schemas.microsoft.com/office/powerpoint/2012/main" userId="S::BeckyH@hopscotchconsulting.co.uk::a2950b9c-f8a7-4998-9623-5862537f70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FEE803"/>
    <a:srgbClr val="939393"/>
    <a:srgbClr val="00A0DC"/>
    <a:srgbClr val="8C2D7B"/>
    <a:srgbClr val="00A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p:restoredTop sz="94830"/>
  </p:normalViewPr>
  <p:slideViewPr>
    <p:cSldViewPr snapToGrid="0" snapToObjects="1">
      <p:cViewPr varScale="1">
        <p:scale>
          <a:sx n="117" d="100"/>
          <a:sy n="117" d="100"/>
        </p:scale>
        <p:origin x="7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1B016-816F-554D-9061-9AB40F57B3A9}" type="datetimeFigureOut">
              <a:rPr lang="en-US" smtClean="0"/>
              <a:t>10/11/21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1CD45-06A9-644E-A137-A3DAF9D1A2D7}" type="slidenum">
              <a:rPr lang="en-US" smtClean="0"/>
              <a:t>‹#›</a:t>
            </a:fld>
            <a:endParaRPr lang="en-US"/>
          </a:p>
        </p:txBody>
      </p:sp>
    </p:spTree>
    <p:extLst>
      <p:ext uri="{BB962C8B-B14F-4D97-AF65-F5344CB8AC3E}">
        <p14:creationId xmlns:p14="http://schemas.microsoft.com/office/powerpoint/2010/main" val="407253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2</a:t>
            </a:fld>
            <a:endParaRPr lang="en-US"/>
          </a:p>
        </p:txBody>
      </p:sp>
    </p:spTree>
    <p:extLst>
      <p:ext uri="{BB962C8B-B14F-4D97-AF65-F5344CB8AC3E}">
        <p14:creationId xmlns:p14="http://schemas.microsoft.com/office/powerpoint/2010/main" val="2810587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11</a:t>
            </a:fld>
            <a:endParaRPr lang="en-US"/>
          </a:p>
        </p:txBody>
      </p:sp>
    </p:spTree>
    <p:extLst>
      <p:ext uri="{BB962C8B-B14F-4D97-AF65-F5344CB8AC3E}">
        <p14:creationId xmlns:p14="http://schemas.microsoft.com/office/powerpoint/2010/main" val="390686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12</a:t>
            </a:fld>
            <a:endParaRPr lang="en-US"/>
          </a:p>
        </p:txBody>
      </p:sp>
    </p:spTree>
    <p:extLst>
      <p:ext uri="{BB962C8B-B14F-4D97-AF65-F5344CB8AC3E}">
        <p14:creationId xmlns:p14="http://schemas.microsoft.com/office/powerpoint/2010/main" val="4079692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13</a:t>
            </a:fld>
            <a:endParaRPr lang="en-US"/>
          </a:p>
        </p:txBody>
      </p:sp>
    </p:spTree>
    <p:extLst>
      <p:ext uri="{BB962C8B-B14F-4D97-AF65-F5344CB8AC3E}">
        <p14:creationId xmlns:p14="http://schemas.microsoft.com/office/powerpoint/2010/main" val="4073889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14</a:t>
            </a:fld>
            <a:endParaRPr lang="en-US"/>
          </a:p>
        </p:txBody>
      </p:sp>
    </p:spTree>
    <p:extLst>
      <p:ext uri="{BB962C8B-B14F-4D97-AF65-F5344CB8AC3E}">
        <p14:creationId xmlns:p14="http://schemas.microsoft.com/office/powerpoint/2010/main" val="9101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15</a:t>
            </a:fld>
            <a:endParaRPr lang="en-US"/>
          </a:p>
        </p:txBody>
      </p:sp>
    </p:spTree>
    <p:extLst>
      <p:ext uri="{BB962C8B-B14F-4D97-AF65-F5344CB8AC3E}">
        <p14:creationId xmlns:p14="http://schemas.microsoft.com/office/powerpoint/2010/main" val="2388789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16</a:t>
            </a:fld>
            <a:endParaRPr lang="en-US"/>
          </a:p>
        </p:txBody>
      </p:sp>
    </p:spTree>
    <p:extLst>
      <p:ext uri="{BB962C8B-B14F-4D97-AF65-F5344CB8AC3E}">
        <p14:creationId xmlns:p14="http://schemas.microsoft.com/office/powerpoint/2010/main" val="149355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17</a:t>
            </a:fld>
            <a:endParaRPr lang="en-US"/>
          </a:p>
        </p:txBody>
      </p:sp>
    </p:spTree>
    <p:extLst>
      <p:ext uri="{BB962C8B-B14F-4D97-AF65-F5344CB8AC3E}">
        <p14:creationId xmlns:p14="http://schemas.microsoft.com/office/powerpoint/2010/main" val="281107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3</a:t>
            </a:fld>
            <a:endParaRPr lang="en-US"/>
          </a:p>
        </p:txBody>
      </p:sp>
    </p:spTree>
    <p:extLst>
      <p:ext uri="{BB962C8B-B14F-4D97-AF65-F5344CB8AC3E}">
        <p14:creationId xmlns:p14="http://schemas.microsoft.com/office/powerpoint/2010/main" val="37676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4</a:t>
            </a:fld>
            <a:endParaRPr lang="en-US"/>
          </a:p>
        </p:txBody>
      </p:sp>
    </p:spTree>
    <p:extLst>
      <p:ext uri="{BB962C8B-B14F-4D97-AF65-F5344CB8AC3E}">
        <p14:creationId xmlns:p14="http://schemas.microsoft.com/office/powerpoint/2010/main" val="320154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5</a:t>
            </a:fld>
            <a:endParaRPr lang="en-US"/>
          </a:p>
        </p:txBody>
      </p:sp>
    </p:spTree>
    <p:extLst>
      <p:ext uri="{BB962C8B-B14F-4D97-AF65-F5344CB8AC3E}">
        <p14:creationId xmlns:p14="http://schemas.microsoft.com/office/powerpoint/2010/main" val="3912595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6</a:t>
            </a:fld>
            <a:endParaRPr lang="en-US"/>
          </a:p>
        </p:txBody>
      </p:sp>
    </p:spTree>
    <p:extLst>
      <p:ext uri="{BB962C8B-B14F-4D97-AF65-F5344CB8AC3E}">
        <p14:creationId xmlns:p14="http://schemas.microsoft.com/office/powerpoint/2010/main" val="192621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7</a:t>
            </a:fld>
            <a:endParaRPr lang="en-US"/>
          </a:p>
        </p:txBody>
      </p:sp>
    </p:spTree>
    <p:extLst>
      <p:ext uri="{BB962C8B-B14F-4D97-AF65-F5344CB8AC3E}">
        <p14:creationId xmlns:p14="http://schemas.microsoft.com/office/powerpoint/2010/main" val="244938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8</a:t>
            </a:fld>
            <a:endParaRPr lang="en-US"/>
          </a:p>
        </p:txBody>
      </p:sp>
    </p:spTree>
    <p:extLst>
      <p:ext uri="{BB962C8B-B14F-4D97-AF65-F5344CB8AC3E}">
        <p14:creationId xmlns:p14="http://schemas.microsoft.com/office/powerpoint/2010/main" val="56076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9</a:t>
            </a:fld>
            <a:endParaRPr lang="en-US"/>
          </a:p>
        </p:txBody>
      </p:sp>
    </p:spTree>
    <p:extLst>
      <p:ext uri="{BB962C8B-B14F-4D97-AF65-F5344CB8AC3E}">
        <p14:creationId xmlns:p14="http://schemas.microsoft.com/office/powerpoint/2010/main" val="312463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1CD45-06A9-644E-A137-A3DAF9D1A2D7}" type="slidenum">
              <a:rPr lang="en-US" smtClean="0"/>
              <a:t>10</a:t>
            </a:fld>
            <a:endParaRPr lang="en-US"/>
          </a:p>
        </p:txBody>
      </p:sp>
    </p:spTree>
    <p:extLst>
      <p:ext uri="{BB962C8B-B14F-4D97-AF65-F5344CB8AC3E}">
        <p14:creationId xmlns:p14="http://schemas.microsoft.com/office/powerpoint/2010/main" val="172738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10/11/21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148945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10/11/21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49242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10/11/21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263685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9BEE491-0635-B048-B883-A181BC8F2C2F}" type="datetimeFigureOut">
              <a:rPr lang="en-US" smtClean="0"/>
              <a:t>10/11/21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212545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9BEE491-0635-B048-B883-A181BC8F2C2F}" type="datetimeFigureOut">
              <a:rPr lang="en-US" smtClean="0"/>
              <a:t>10/11/21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252461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9BEE491-0635-B048-B883-A181BC8F2C2F}" type="datetimeFigureOut">
              <a:rPr lang="en-US" smtClean="0"/>
              <a:t>10/11/21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14287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9BEE491-0635-B048-B883-A181BC8F2C2F}" type="datetimeFigureOut">
              <a:rPr lang="en-US" smtClean="0"/>
              <a:t>10/11/21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248637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9BEE491-0635-B048-B883-A181BC8F2C2F}" type="datetimeFigureOut">
              <a:rPr lang="en-US" smtClean="0"/>
              <a:t>10/11/21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132235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EE491-0635-B048-B883-A181BC8F2C2F}" type="datetimeFigureOut">
              <a:rPr lang="en-US" smtClean="0"/>
              <a:t>10/11/21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653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BEE491-0635-B048-B883-A181BC8F2C2F}" type="datetimeFigureOut">
              <a:rPr lang="en-US" smtClean="0"/>
              <a:t>10/11/21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6877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9BEE491-0635-B048-B883-A181BC8F2C2F}" type="datetimeFigureOut">
              <a:rPr lang="en-US" smtClean="0"/>
              <a:t>10/11/21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881CF-E509-1147-981F-2805BB0969F5}" type="slidenum">
              <a:rPr lang="en-US" smtClean="0"/>
              <a:t>‹#›</a:t>
            </a:fld>
            <a:endParaRPr lang="en-US"/>
          </a:p>
        </p:txBody>
      </p:sp>
    </p:spTree>
    <p:extLst>
      <p:ext uri="{BB962C8B-B14F-4D97-AF65-F5344CB8AC3E}">
        <p14:creationId xmlns:p14="http://schemas.microsoft.com/office/powerpoint/2010/main" val="375919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EE491-0635-B048-B883-A181BC8F2C2F}" type="datetimeFigureOut">
              <a:rPr lang="en-US" smtClean="0"/>
              <a:t>10/11/21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881CF-E509-1147-981F-2805BB0969F5}" type="slidenum">
              <a:rPr lang="en-US" smtClean="0"/>
              <a:t>‹#›</a:t>
            </a:fld>
            <a:endParaRPr lang="en-US"/>
          </a:p>
        </p:txBody>
      </p:sp>
    </p:spTree>
    <p:extLst>
      <p:ext uri="{BB962C8B-B14F-4D97-AF65-F5344CB8AC3E}">
        <p14:creationId xmlns:p14="http://schemas.microsoft.com/office/powerpoint/2010/main" val="348918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emf"/><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emf"/><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74F2C3-91CB-0742-939A-D59408648F8A}"/>
              </a:ext>
            </a:extLst>
          </p:cNvPr>
          <p:cNvSpPr/>
          <p:nvPr/>
        </p:nvSpPr>
        <p:spPr>
          <a:xfrm>
            <a:off x="136071" y="144361"/>
            <a:ext cx="8871858" cy="6569279"/>
          </a:xfrm>
          <a:prstGeom prst="rect">
            <a:avLst/>
          </a:prstGeom>
          <a:solidFill>
            <a:srgbClr val="FEE803">
              <a:alpha val="95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 logo&#10;&#10;Description automatically generated">
            <a:extLst>
              <a:ext uri="{FF2B5EF4-FFF2-40B4-BE49-F238E27FC236}">
                <a16:creationId xmlns:a16="http://schemas.microsoft.com/office/drawing/2014/main" id="{70F3642F-E756-B541-891A-08AFAD9D6727}"/>
              </a:ext>
            </a:extLst>
          </p:cNvPr>
          <p:cNvPicPr>
            <a:picLocks noChangeAspect="1"/>
          </p:cNvPicPr>
          <p:nvPr/>
        </p:nvPicPr>
        <p:blipFill>
          <a:blip r:embed="rId2"/>
          <a:stretch>
            <a:fillRect/>
          </a:stretch>
        </p:blipFill>
        <p:spPr>
          <a:xfrm>
            <a:off x="6260376" y="168979"/>
            <a:ext cx="2574282" cy="940603"/>
          </a:xfrm>
          <a:prstGeom prst="rect">
            <a:avLst/>
          </a:prstGeom>
        </p:spPr>
      </p:pic>
      <p:pic>
        <p:nvPicPr>
          <p:cNvPr id="5" name="Picture 4" descr="A picture containing text, transport&#10;&#10;Description automatically generated">
            <a:extLst>
              <a:ext uri="{FF2B5EF4-FFF2-40B4-BE49-F238E27FC236}">
                <a16:creationId xmlns:a16="http://schemas.microsoft.com/office/drawing/2014/main" id="{C2E26DCB-7A0A-F24A-ADC1-E8F3C538B4EB}"/>
              </a:ext>
            </a:extLst>
          </p:cNvPr>
          <p:cNvPicPr>
            <a:picLocks/>
          </p:cNvPicPr>
          <p:nvPr/>
        </p:nvPicPr>
        <p:blipFill>
          <a:blip r:embed="rId3"/>
          <a:stretch>
            <a:fillRect/>
          </a:stretch>
        </p:blipFill>
        <p:spPr>
          <a:xfrm>
            <a:off x="1892300" y="2108321"/>
            <a:ext cx="4029529" cy="1422279"/>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1DA97217-3E52-594A-B07D-7F6827DD04C2}"/>
              </a:ext>
            </a:extLst>
          </p:cNvPr>
          <p:cNvPicPr>
            <a:picLocks noChangeAspect="1"/>
          </p:cNvPicPr>
          <p:nvPr/>
        </p:nvPicPr>
        <p:blipFill>
          <a:blip r:embed="rId4">
            <a:alphaModFix amt="19000"/>
          </a:blip>
          <a:stretch>
            <a:fillRect/>
          </a:stretch>
        </p:blipFill>
        <p:spPr>
          <a:xfrm rot="9838912">
            <a:off x="2831508" y="3029379"/>
            <a:ext cx="2946400" cy="20320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3BE9C33F-5C40-5B4C-ABA8-854968E51AFA}"/>
              </a:ext>
            </a:extLst>
          </p:cNvPr>
          <p:cNvPicPr>
            <a:picLocks noChangeAspect="1"/>
          </p:cNvPicPr>
          <p:nvPr/>
        </p:nvPicPr>
        <p:blipFill>
          <a:blip r:embed="rId5"/>
          <a:stretch>
            <a:fillRect/>
          </a:stretch>
        </p:blipFill>
        <p:spPr>
          <a:xfrm>
            <a:off x="1892300" y="2337229"/>
            <a:ext cx="5359400" cy="1587500"/>
          </a:xfrm>
          <a:prstGeom prst="rect">
            <a:avLst/>
          </a:prstGeom>
        </p:spPr>
      </p:pic>
    </p:spTree>
    <p:extLst>
      <p:ext uri="{BB962C8B-B14F-4D97-AF65-F5344CB8AC3E}">
        <p14:creationId xmlns:p14="http://schemas.microsoft.com/office/powerpoint/2010/main" val="130610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9</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785775" cy="1200329"/>
          </a:xfrm>
          <a:prstGeom prst="rect">
            <a:avLst/>
          </a:prstGeom>
          <a:noFill/>
        </p:spPr>
        <p:txBody>
          <a:bodyPr wrap="square" rtlCol="0">
            <a:spAutoFit/>
          </a:bodyPr>
          <a:lstStyle/>
          <a:p>
            <a:r>
              <a:rPr lang="en-GB" dirty="0">
                <a:solidFill>
                  <a:srgbClr val="636363"/>
                </a:solidFill>
                <a:latin typeface="Sofia Pro Extra Light" pitchFamily="2" charset="77"/>
              </a:rPr>
              <a:t>This is a reminder that trains don’t always sound their horns as they approach level crossings and only do so if you’re too far out to be able to see.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015274"/>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436496"/>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Level crossings. </a:t>
            </a:r>
          </a:p>
        </p:txBody>
      </p:sp>
      <p:pic>
        <p:nvPicPr>
          <p:cNvPr id="10" name="Picture 9" descr="A picture containing text&#10;&#10;Description automatically generated">
            <a:extLst>
              <a:ext uri="{FF2B5EF4-FFF2-40B4-BE49-F238E27FC236}">
                <a16:creationId xmlns:a16="http://schemas.microsoft.com/office/drawing/2014/main" id="{773A4578-7F45-0446-A528-4861284C3E2B}"/>
              </a:ext>
            </a:extLst>
          </p:cNvPr>
          <p:cNvPicPr>
            <a:picLocks noChangeAspect="1"/>
          </p:cNvPicPr>
          <p:nvPr/>
        </p:nvPicPr>
        <p:blipFill>
          <a:blip r:embed="rId7"/>
          <a:stretch>
            <a:fillRect/>
          </a:stretch>
        </p:blipFill>
        <p:spPr>
          <a:xfrm>
            <a:off x="5826552" y="2591144"/>
            <a:ext cx="1606559" cy="2147543"/>
          </a:xfrm>
          <a:prstGeom prst="rect">
            <a:avLst/>
          </a:prstGeom>
        </p:spPr>
      </p:pic>
      <p:sp>
        <p:nvSpPr>
          <p:cNvPr id="19" name="TextBox 18">
            <a:extLst>
              <a:ext uri="{FF2B5EF4-FFF2-40B4-BE49-F238E27FC236}">
                <a16:creationId xmlns:a16="http://schemas.microsoft.com/office/drawing/2014/main" id="{34285E75-02E1-284B-B712-AC7AF91DAE13}"/>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3690E493-CF5D-1B43-8B20-2286D3DD5BC1}"/>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10</a:t>
            </a:fld>
            <a:r>
              <a:rPr lang="en-US" sz="900" dirty="0">
                <a:solidFill>
                  <a:srgbClr val="939393"/>
                </a:solidFill>
                <a:latin typeface="Sofia Pro Soft Light" panose="020B0000000000000000" pitchFamily="34" charset="0"/>
              </a:rPr>
              <a:t>   </a:t>
            </a:r>
          </a:p>
        </p:txBody>
      </p:sp>
      <p:pic>
        <p:nvPicPr>
          <p:cNvPr id="21" name="Picture 20" descr="A picture containing icon&#10;&#10;Description automatically generated">
            <a:extLst>
              <a:ext uri="{FF2B5EF4-FFF2-40B4-BE49-F238E27FC236}">
                <a16:creationId xmlns:a16="http://schemas.microsoft.com/office/drawing/2014/main" id="{D7314FFD-41D9-3D48-A8B7-94ED2CEE18C2}"/>
              </a:ext>
            </a:extLst>
          </p:cNvPr>
          <p:cNvPicPr>
            <a:picLocks noChangeAspect="1"/>
          </p:cNvPicPr>
          <p:nvPr/>
        </p:nvPicPr>
        <p:blipFill rotWithShape="1">
          <a:blip r:embed="rId8">
            <a:alphaModFix amt="18000"/>
          </a:blip>
          <a:srcRect t="1" r="24248" b="-11209"/>
          <a:stretch/>
        </p:blipFill>
        <p:spPr>
          <a:xfrm>
            <a:off x="4447699" y="5479630"/>
            <a:ext cx="4696302" cy="572555"/>
          </a:xfrm>
          <a:prstGeom prst="rect">
            <a:avLst/>
          </a:prstGeom>
        </p:spPr>
      </p:pic>
    </p:spTree>
    <p:extLst>
      <p:ext uri="{BB962C8B-B14F-4D97-AF65-F5344CB8AC3E}">
        <p14:creationId xmlns:p14="http://schemas.microsoft.com/office/powerpoint/2010/main" val="24564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10</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785775" cy="923330"/>
          </a:xfrm>
          <a:prstGeom prst="rect">
            <a:avLst/>
          </a:prstGeom>
          <a:noFill/>
        </p:spPr>
        <p:txBody>
          <a:bodyPr wrap="square" rtlCol="0">
            <a:spAutoFit/>
          </a:bodyPr>
          <a:lstStyle/>
          <a:p>
            <a:r>
              <a:rPr lang="en-GB" dirty="0">
                <a:solidFill>
                  <a:srgbClr val="636363"/>
                </a:solidFill>
                <a:latin typeface="Sofia Pro Extra Light" pitchFamily="2" charset="77"/>
              </a:rPr>
              <a:t>If the light is not showing red or green you must call the operator to discuss crossing the tracks safely.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3738231"/>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159453"/>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4" name="Picture 3" descr="Graphical user interface, text, application, chat or text message&#10;&#10;Description automatically generated">
            <a:extLst>
              <a:ext uri="{FF2B5EF4-FFF2-40B4-BE49-F238E27FC236}">
                <a16:creationId xmlns:a16="http://schemas.microsoft.com/office/drawing/2014/main" id="{23963606-C993-E544-8C71-4A4182317530}"/>
              </a:ext>
            </a:extLst>
          </p:cNvPr>
          <p:cNvPicPr>
            <a:picLocks noChangeAspect="1"/>
          </p:cNvPicPr>
          <p:nvPr/>
        </p:nvPicPr>
        <p:blipFill>
          <a:blip r:embed="rId7"/>
          <a:stretch>
            <a:fillRect/>
          </a:stretch>
        </p:blipFill>
        <p:spPr>
          <a:xfrm>
            <a:off x="5536267" y="2579447"/>
            <a:ext cx="2286253" cy="2159239"/>
          </a:xfrm>
          <a:prstGeom prst="rect">
            <a:avLst/>
          </a:prstGeom>
        </p:spPr>
      </p:pic>
      <p:sp>
        <p:nvSpPr>
          <p:cNvPr id="19" name="TextBox 18">
            <a:extLst>
              <a:ext uri="{FF2B5EF4-FFF2-40B4-BE49-F238E27FC236}">
                <a16:creationId xmlns:a16="http://schemas.microsoft.com/office/drawing/2014/main" id="{72F6A85C-BBB0-DD4F-AFE6-95B88B754BD1}"/>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059F722B-B289-1B46-8FE6-B49B9673EB17}"/>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11</a:t>
            </a:fld>
            <a:r>
              <a:rPr lang="en-US" sz="900" dirty="0">
                <a:solidFill>
                  <a:srgbClr val="939393"/>
                </a:solidFill>
                <a:latin typeface="Sofia Pro Soft Light" panose="020B0000000000000000" pitchFamily="34" charset="0"/>
              </a:rPr>
              <a:t>   </a:t>
            </a:r>
          </a:p>
        </p:txBody>
      </p:sp>
      <p:pic>
        <p:nvPicPr>
          <p:cNvPr id="21" name="Picture 20" descr="Shape&#10;&#10;Description automatically generated">
            <a:extLst>
              <a:ext uri="{FF2B5EF4-FFF2-40B4-BE49-F238E27FC236}">
                <a16:creationId xmlns:a16="http://schemas.microsoft.com/office/drawing/2014/main" id="{C700B68F-A696-5549-8AD4-EAD1DD987A96}"/>
              </a:ext>
            </a:extLst>
          </p:cNvPr>
          <p:cNvPicPr>
            <a:picLocks noChangeAspect="1"/>
          </p:cNvPicPr>
          <p:nvPr/>
        </p:nvPicPr>
        <p:blipFill rotWithShape="1">
          <a:blip r:embed="rId8">
            <a:alphaModFix amt="18000"/>
          </a:blip>
          <a:srcRect r="14617" b="17612"/>
          <a:stretch/>
        </p:blipFill>
        <p:spPr>
          <a:xfrm>
            <a:off x="3924121" y="3704934"/>
            <a:ext cx="5213134" cy="3153066"/>
          </a:xfrm>
          <a:prstGeom prst="rect">
            <a:avLst/>
          </a:prstGeom>
        </p:spPr>
      </p:pic>
    </p:spTree>
    <p:extLst>
      <p:ext uri="{BB962C8B-B14F-4D97-AF65-F5344CB8AC3E}">
        <p14:creationId xmlns:p14="http://schemas.microsoft.com/office/powerpoint/2010/main" val="212556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6E4D92CC-8B2F-BF4A-83C4-533F86EFD536}"/>
              </a:ext>
            </a:extLst>
          </p:cNvPr>
          <p:cNvPicPr>
            <a:picLocks noChangeAspect="1"/>
          </p:cNvPicPr>
          <p:nvPr/>
        </p:nvPicPr>
        <p:blipFill rotWithShape="1">
          <a:blip r:embed="rId3">
            <a:alphaModFix amt="18000"/>
          </a:blip>
          <a:srcRect t="1" r="14617" b="32098"/>
          <a:stretch/>
        </p:blipFill>
        <p:spPr>
          <a:xfrm rot="10800000">
            <a:off x="39569" y="-7514"/>
            <a:ext cx="5213134" cy="2598658"/>
          </a:xfrm>
          <a:prstGeom prst="rect">
            <a:avLst/>
          </a:prstGeom>
        </p:spPr>
      </p:pic>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4"/>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5"/>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11</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6"/>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7"/>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785775" cy="1200329"/>
          </a:xfrm>
          <a:prstGeom prst="rect">
            <a:avLst/>
          </a:prstGeom>
          <a:noFill/>
        </p:spPr>
        <p:txBody>
          <a:bodyPr wrap="square" rtlCol="0">
            <a:spAutoFit/>
          </a:bodyPr>
          <a:lstStyle/>
          <a:p>
            <a:r>
              <a:rPr lang="en-GB" dirty="0">
                <a:solidFill>
                  <a:srgbClr val="636363"/>
                </a:solidFill>
                <a:latin typeface="Sofia Pro Extra Light" pitchFamily="2" charset="77"/>
              </a:rPr>
              <a:t>If the light is not showing red or green you must Stop, Look and Listen and only proceed over the tracks if you are sure that there is no oncoming train.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015274"/>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436496"/>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DEF6D0F2-617D-014C-B96E-533D1ED59238}"/>
              </a:ext>
            </a:extLst>
          </p:cNvPr>
          <p:cNvPicPr>
            <a:picLocks noChangeAspect="1"/>
          </p:cNvPicPr>
          <p:nvPr/>
        </p:nvPicPr>
        <p:blipFill>
          <a:blip r:embed="rId8"/>
          <a:stretch>
            <a:fillRect/>
          </a:stretch>
        </p:blipFill>
        <p:spPr>
          <a:xfrm>
            <a:off x="5536268" y="2540000"/>
            <a:ext cx="2286252" cy="2207416"/>
          </a:xfrm>
          <a:prstGeom prst="rect">
            <a:avLst/>
          </a:prstGeom>
        </p:spPr>
      </p:pic>
      <p:sp>
        <p:nvSpPr>
          <p:cNvPr id="19" name="TextBox 18">
            <a:extLst>
              <a:ext uri="{FF2B5EF4-FFF2-40B4-BE49-F238E27FC236}">
                <a16:creationId xmlns:a16="http://schemas.microsoft.com/office/drawing/2014/main" id="{AE01E876-0CF1-CB43-A9A6-9AE62E9E4121}"/>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3BF60FE3-EC2D-A442-83D2-E2E6552B52D9}"/>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12</a:t>
            </a:fld>
            <a:r>
              <a:rPr lang="en-US" sz="900" dirty="0">
                <a:solidFill>
                  <a:srgbClr val="939393"/>
                </a:solidFill>
                <a:latin typeface="Sofia Pro Soft Light" panose="020B0000000000000000" pitchFamily="34" charset="0"/>
              </a:rPr>
              <a:t>   </a:t>
            </a:r>
          </a:p>
        </p:txBody>
      </p:sp>
    </p:spTree>
    <p:extLst>
      <p:ext uri="{BB962C8B-B14F-4D97-AF65-F5344CB8AC3E}">
        <p14:creationId xmlns:p14="http://schemas.microsoft.com/office/powerpoint/2010/main" val="222795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12</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9" y="2685143"/>
            <a:ext cx="4013982" cy="2308324"/>
          </a:xfrm>
          <a:prstGeom prst="rect">
            <a:avLst/>
          </a:prstGeom>
          <a:noFill/>
        </p:spPr>
        <p:txBody>
          <a:bodyPr wrap="square" rtlCol="0">
            <a:spAutoFit/>
          </a:bodyPr>
          <a:lstStyle/>
          <a:p>
            <a:r>
              <a:rPr lang="en-GB" dirty="0">
                <a:solidFill>
                  <a:srgbClr val="636363"/>
                </a:solidFill>
                <a:latin typeface="Sofia Pro Extra Light" pitchFamily="2" charset="77"/>
              </a:rPr>
              <a:t>These signs display different instructions of what to do in an emergency.  It’s always important to read signs carefully . Sometimes there might be an emergency phone you can use, in others there will be specific numbers to call to report an emergency.</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5056294"/>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5463448"/>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4" name="Picture 3" descr="Text&#10;&#10;Description automatically generated with medium confidence">
            <a:extLst>
              <a:ext uri="{FF2B5EF4-FFF2-40B4-BE49-F238E27FC236}">
                <a16:creationId xmlns:a16="http://schemas.microsoft.com/office/drawing/2014/main" id="{B1A5A0CA-AF3E-4B40-9A04-AC453A4923FB}"/>
              </a:ext>
            </a:extLst>
          </p:cNvPr>
          <p:cNvPicPr>
            <a:picLocks noChangeAspect="1"/>
          </p:cNvPicPr>
          <p:nvPr/>
        </p:nvPicPr>
        <p:blipFill>
          <a:blip r:embed="rId7"/>
          <a:stretch>
            <a:fillRect/>
          </a:stretch>
        </p:blipFill>
        <p:spPr>
          <a:xfrm>
            <a:off x="4562205" y="2462868"/>
            <a:ext cx="1892300" cy="1320800"/>
          </a:xfrm>
          <a:prstGeom prst="rect">
            <a:avLst/>
          </a:prstGeom>
        </p:spPr>
      </p:pic>
      <p:pic>
        <p:nvPicPr>
          <p:cNvPr id="7" name="Picture 6" descr="Text&#10;&#10;Description automatically generated">
            <a:extLst>
              <a:ext uri="{FF2B5EF4-FFF2-40B4-BE49-F238E27FC236}">
                <a16:creationId xmlns:a16="http://schemas.microsoft.com/office/drawing/2014/main" id="{9C1C1038-EC3F-7046-A775-42596BD8E022}"/>
              </a:ext>
            </a:extLst>
          </p:cNvPr>
          <p:cNvPicPr>
            <a:picLocks noChangeAspect="1"/>
          </p:cNvPicPr>
          <p:nvPr/>
        </p:nvPicPr>
        <p:blipFill>
          <a:blip r:embed="rId8"/>
          <a:stretch>
            <a:fillRect/>
          </a:stretch>
        </p:blipFill>
        <p:spPr>
          <a:xfrm>
            <a:off x="6693990" y="2477642"/>
            <a:ext cx="1917700" cy="1231900"/>
          </a:xfrm>
          <a:prstGeom prst="rect">
            <a:avLst/>
          </a:prstGeom>
        </p:spPr>
      </p:pic>
      <p:pic>
        <p:nvPicPr>
          <p:cNvPr id="9" name="Picture 8" descr="Graphical user interface, text&#10;&#10;Description automatically generated with medium confidence">
            <a:extLst>
              <a:ext uri="{FF2B5EF4-FFF2-40B4-BE49-F238E27FC236}">
                <a16:creationId xmlns:a16="http://schemas.microsoft.com/office/drawing/2014/main" id="{385A20FE-77C8-6A40-8E7E-17A99219B13B}"/>
              </a:ext>
            </a:extLst>
          </p:cNvPr>
          <p:cNvPicPr>
            <a:picLocks noChangeAspect="1"/>
          </p:cNvPicPr>
          <p:nvPr/>
        </p:nvPicPr>
        <p:blipFill>
          <a:blip r:embed="rId9"/>
          <a:stretch>
            <a:fillRect/>
          </a:stretch>
        </p:blipFill>
        <p:spPr>
          <a:xfrm>
            <a:off x="4593955" y="4045425"/>
            <a:ext cx="1828800" cy="1257300"/>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C0941E49-99F4-844B-B37B-3D39AF2EBA73}"/>
              </a:ext>
            </a:extLst>
          </p:cNvPr>
          <p:cNvPicPr>
            <a:picLocks noChangeAspect="1"/>
          </p:cNvPicPr>
          <p:nvPr/>
        </p:nvPicPr>
        <p:blipFill>
          <a:blip r:embed="rId10"/>
          <a:stretch>
            <a:fillRect/>
          </a:stretch>
        </p:blipFill>
        <p:spPr>
          <a:xfrm>
            <a:off x="6693990" y="4045425"/>
            <a:ext cx="1854200" cy="1231900"/>
          </a:xfrm>
          <a:prstGeom prst="rect">
            <a:avLst/>
          </a:prstGeom>
        </p:spPr>
      </p:pic>
      <p:sp>
        <p:nvSpPr>
          <p:cNvPr id="23" name="TextBox 22">
            <a:extLst>
              <a:ext uri="{FF2B5EF4-FFF2-40B4-BE49-F238E27FC236}">
                <a16:creationId xmlns:a16="http://schemas.microsoft.com/office/drawing/2014/main" id="{16DCEA82-AFCC-624A-9367-9AF5B5098448}"/>
              </a:ext>
            </a:extLst>
          </p:cNvPr>
          <p:cNvSpPr txBox="1"/>
          <p:nvPr/>
        </p:nvSpPr>
        <p:spPr>
          <a:xfrm>
            <a:off x="4631199" y="1719938"/>
            <a:ext cx="3907887" cy="523220"/>
          </a:xfrm>
          <a:prstGeom prst="rect">
            <a:avLst/>
          </a:prstGeom>
          <a:noFill/>
        </p:spPr>
        <p:txBody>
          <a:bodyPr wrap="square" rtlCol="0">
            <a:spAutoFit/>
          </a:bodyPr>
          <a:lstStyle/>
          <a:p>
            <a:pPr algn="ctr">
              <a:spcAft>
                <a:spcPts val="600"/>
              </a:spcAft>
            </a:pPr>
            <a:r>
              <a:rPr lang="en-GB" sz="1400" dirty="0">
                <a:latin typeface="Sofia Pro Extra Light" pitchFamily="2" charset="77"/>
              </a:rPr>
              <a:t>Can you spot the difference with these signs and say where you might find them? </a:t>
            </a:r>
            <a:endParaRPr lang="en-GB" sz="1400" b="1" dirty="0">
              <a:latin typeface="Sofia Pro Extra Light" pitchFamily="2" charset="77"/>
            </a:endParaRPr>
          </a:p>
        </p:txBody>
      </p:sp>
      <p:sp>
        <p:nvSpPr>
          <p:cNvPr id="19" name="TextBox 18">
            <a:extLst>
              <a:ext uri="{FF2B5EF4-FFF2-40B4-BE49-F238E27FC236}">
                <a16:creationId xmlns:a16="http://schemas.microsoft.com/office/drawing/2014/main" id="{63437025-F44E-5D44-9369-B68C71463D82}"/>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0F446581-C757-5D41-9391-0D3544AD63D1}"/>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13</a:t>
            </a:fld>
            <a:r>
              <a:rPr lang="en-US" sz="900" dirty="0">
                <a:solidFill>
                  <a:srgbClr val="939393"/>
                </a:solidFill>
                <a:latin typeface="Sofia Pro Soft Light" panose="020B0000000000000000" pitchFamily="34" charset="0"/>
              </a:rPr>
              <a:t>   </a:t>
            </a:r>
          </a:p>
        </p:txBody>
      </p:sp>
    </p:spTree>
    <p:extLst>
      <p:ext uri="{BB962C8B-B14F-4D97-AF65-F5344CB8AC3E}">
        <p14:creationId xmlns:p14="http://schemas.microsoft.com/office/powerpoint/2010/main" val="144381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13</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350348" cy="1754326"/>
          </a:xfrm>
          <a:prstGeom prst="rect">
            <a:avLst/>
          </a:prstGeom>
          <a:noFill/>
        </p:spPr>
        <p:txBody>
          <a:bodyPr wrap="square" rtlCol="0">
            <a:spAutoFit/>
          </a:bodyPr>
          <a:lstStyle/>
          <a:p>
            <a:r>
              <a:rPr lang="en-GB" dirty="0">
                <a:solidFill>
                  <a:srgbClr val="636363"/>
                </a:solidFill>
                <a:latin typeface="Sofia Pro Extra Light" pitchFamily="2" charset="77"/>
              </a:rPr>
              <a:t>There are many different types of level crossings. There may be red and green lights to indicate if it’s safe to cross. If no light shows you need to use the telephone provided to call and check if it is safe to cross over the tracks.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571154"/>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992376"/>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5" name="Picture 4" descr="Text&#10;&#10;Description automatically generated">
            <a:extLst>
              <a:ext uri="{FF2B5EF4-FFF2-40B4-BE49-F238E27FC236}">
                <a16:creationId xmlns:a16="http://schemas.microsoft.com/office/drawing/2014/main" id="{D23901EF-7A23-C541-8528-DBE137957782}"/>
              </a:ext>
            </a:extLst>
          </p:cNvPr>
          <p:cNvPicPr>
            <a:picLocks noChangeAspect="1"/>
          </p:cNvPicPr>
          <p:nvPr/>
        </p:nvPicPr>
        <p:blipFill>
          <a:blip r:embed="rId7"/>
          <a:stretch>
            <a:fillRect/>
          </a:stretch>
        </p:blipFill>
        <p:spPr>
          <a:xfrm>
            <a:off x="5539921" y="2438711"/>
            <a:ext cx="2213253" cy="3144346"/>
          </a:xfrm>
          <a:prstGeom prst="rect">
            <a:avLst/>
          </a:prstGeom>
        </p:spPr>
      </p:pic>
      <p:sp>
        <p:nvSpPr>
          <p:cNvPr id="17" name="TextBox 16">
            <a:extLst>
              <a:ext uri="{FF2B5EF4-FFF2-40B4-BE49-F238E27FC236}">
                <a16:creationId xmlns:a16="http://schemas.microsoft.com/office/drawing/2014/main" id="{FAC837D6-D18C-9D43-9872-E4C395DAD4FA}"/>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00BFF050-42C4-1042-8AC9-B36DBC95F301}"/>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14</a:t>
            </a:fld>
            <a:r>
              <a:rPr lang="en-US" sz="900" dirty="0">
                <a:solidFill>
                  <a:srgbClr val="939393"/>
                </a:solidFill>
                <a:latin typeface="Sofia Pro Soft Light" panose="020B0000000000000000" pitchFamily="34" charset="0"/>
              </a:rPr>
              <a:t>   </a:t>
            </a:r>
          </a:p>
        </p:txBody>
      </p:sp>
      <p:pic>
        <p:nvPicPr>
          <p:cNvPr id="20" name="Picture 19" descr="Shape&#10;&#10;Description automatically generated">
            <a:extLst>
              <a:ext uri="{FF2B5EF4-FFF2-40B4-BE49-F238E27FC236}">
                <a16:creationId xmlns:a16="http://schemas.microsoft.com/office/drawing/2014/main" id="{8F425E69-22A2-2146-9444-74674D22B6A6}"/>
              </a:ext>
            </a:extLst>
          </p:cNvPr>
          <p:cNvPicPr>
            <a:picLocks noChangeAspect="1"/>
          </p:cNvPicPr>
          <p:nvPr/>
        </p:nvPicPr>
        <p:blipFill rotWithShape="1">
          <a:blip r:embed="rId8">
            <a:alphaModFix amt="18000"/>
          </a:blip>
          <a:srcRect r="14617" b="17612"/>
          <a:stretch/>
        </p:blipFill>
        <p:spPr>
          <a:xfrm flipV="1">
            <a:off x="2682783" y="0"/>
            <a:ext cx="6420480" cy="3883306"/>
          </a:xfrm>
          <a:prstGeom prst="rect">
            <a:avLst/>
          </a:prstGeom>
        </p:spPr>
      </p:pic>
    </p:spTree>
    <p:extLst>
      <p:ext uri="{BB962C8B-B14F-4D97-AF65-F5344CB8AC3E}">
        <p14:creationId xmlns:p14="http://schemas.microsoft.com/office/powerpoint/2010/main" val="89901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296675F5-C36D-014D-93C2-2D33A467CBC4}"/>
              </a:ext>
            </a:extLst>
          </p:cNvPr>
          <p:cNvPicPr>
            <a:picLocks noChangeAspect="1"/>
          </p:cNvPicPr>
          <p:nvPr/>
        </p:nvPicPr>
        <p:blipFill rotWithShape="1">
          <a:blip r:embed="rId3">
            <a:alphaModFix amt="18000"/>
          </a:blip>
          <a:srcRect t="1" r="14617" b="32098"/>
          <a:stretch/>
        </p:blipFill>
        <p:spPr>
          <a:xfrm rot="10800000">
            <a:off x="39569" y="-7514"/>
            <a:ext cx="5213134" cy="2598658"/>
          </a:xfrm>
          <a:prstGeom prst="rect">
            <a:avLst/>
          </a:prstGeom>
        </p:spPr>
      </p:pic>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4"/>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5"/>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14</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6"/>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7"/>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350348" cy="1754326"/>
          </a:xfrm>
          <a:prstGeom prst="rect">
            <a:avLst/>
          </a:prstGeom>
          <a:noFill/>
        </p:spPr>
        <p:txBody>
          <a:bodyPr wrap="square" rtlCol="0">
            <a:spAutoFit/>
          </a:bodyPr>
          <a:lstStyle/>
          <a:p>
            <a:r>
              <a:rPr lang="en-GB" dirty="0">
                <a:solidFill>
                  <a:srgbClr val="636363"/>
                </a:solidFill>
                <a:latin typeface="Sofia Pro Extra Light" pitchFamily="2" charset="77"/>
              </a:rPr>
              <a:t>There are many different types of level crossings. There may be red and green lights to indicate if it’s safe to cross. If no light shows you need to use the telephone provided to call and check if it is safe to cross over the tracks.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571154"/>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992376"/>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4" name="Picture 3" descr="Text, letter&#10;&#10;Description automatically generated">
            <a:extLst>
              <a:ext uri="{FF2B5EF4-FFF2-40B4-BE49-F238E27FC236}">
                <a16:creationId xmlns:a16="http://schemas.microsoft.com/office/drawing/2014/main" id="{CAD38775-CFE1-E149-9967-2F0CB44C63C7}"/>
              </a:ext>
            </a:extLst>
          </p:cNvPr>
          <p:cNvPicPr>
            <a:picLocks noChangeAspect="1"/>
          </p:cNvPicPr>
          <p:nvPr/>
        </p:nvPicPr>
        <p:blipFill>
          <a:blip r:embed="rId8"/>
          <a:stretch>
            <a:fillRect/>
          </a:stretch>
        </p:blipFill>
        <p:spPr>
          <a:xfrm>
            <a:off x="5561876" y="2423593"/>
            <a:ext cx="2213252" cy="3118673"/>
          </a:xfrm>
          <a:prstGeom prst="rect">
            <a:avLst/>
          </a:prstGeom>
        </p:spPr>
      </p:pic>
      <p:sp>
        <p:nvSpPr>
          <p:cNvPr id="19" name="TextBox 18">
            <a:extLst>
              <a:ext uri="{FF2B5EF4-FFF2-40B4-BE49-F238E27FC236}">
                <a16:creationId xmlns:a16="http://schemas.microsoft.com/office/drawing/2014/main" id="{DF2FF0F3-3283-014D-9027-66C05C859C36}"/>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40C18F8E-A796-714D-AA4F-875594D34CF1}"/>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15</a:t>
            </a:fld>
            <a:r>
              <a:rPr lang="en-US" sz="900" dirty="0">
                <a:solidFill>
                  <a:srgbClr val="939393"/>
                </a:solidFill>
                <a:latin typeface="Sofia Pro Soft Light" panose="020B0000000000000000" pitchFamily="34" charset="0"/>
              </a:rPr>
              <a:t>   </a:t>
            </a:r>
          </a:p>
        </p:txBody>
      </p:sp>
    </p:spTree>
    <p:extLst>
      <p:ext uri="{BB962C8B-B14F-4D97-AF65-F5344CB8AC3E}">
        <p14:creationId xmlns:p14="http://schemas.microsoft.com/office/powerpoint/2010/main" val="163257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15</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480976" cy="1477328"/>
          </a:xfrm>
          <a:prstGeom prst="rect">
            <a:avLst/>
          </a:prstGeom>
          <a:noFill/>
        </p:spPr>
        <p:txBody>
          <a:bodyPr wrap="square" rtlCol="0">
            <a:spAutoFit/>
          </a:bodyPr>
          <a:lstStyle/>
          <a:p>
            <a:r>
              <a:rPr lang="en-GB" dirty="0">
                <a:solidFill>
                  <a:srgbClr val="636363"/>
                </a:solidFill>
                <a:latin typeface="Sofia Pro Extra Light" pitchFamily="2" charset="77"/>
              </a:rPr>
              <a:t>There are many different types of level crossings. At this one there is a gate to protect you.  You must Stop, Look and Listen to check that a train is not approaching before crossing over safely.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334338"/>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755560"/>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5" name="Picture 4" descr="A picture containing text, sign, screenshot&#10;&#10;Description automatically generated">
            <a:extLst>
              <a:ext uri="{FF2B5EF4-FFF2-40B4-BE49-F238E27FC236}">
                <a16:creationId xmlns:a16="http://schemas.microsoft.com/office/drawing/2014/main" id="{C4B551C0-917A-214B-B65B-A824299FD69D}"/>
              </a:ext>
            </a:extLst>
          </p:cNvPr>
          <p:cNvPicPr>
            <a:picLocks noChangeAspect="1"/>
          </p:cNvPicPr>
          <p:nvPr/>
        </p:nvPicPr>
        <p:blipFill>
          <a:blip r:embed="rId7"/>
          <a:stretch>
            <a:fillRect/>
          </a:stretch>
        </p:blipFill>
        <p:spPr>
          <a:xfrm>
            <a:off x="5283199" y="2423593"/>
            <a:ext cx="2929599" cy="1858780"/>
          </a:xfrm>
          <a:prstGeom prst="rect">
            <a:avLst/>
          </a:prstGeom>
        </p:spPr>
      </p:pic>
      <p:sp>
        <p:nvSpPr>
          <p:cNvPr id="19" name="TextBox 18">
            <a:extLst>
              <a:ext uri="{FF2B5EF4-FFF2-40B4-BE49-F238E27FC236}">
                <a16:creationId xmlns:a16="http://schemas.microsoft.com/office/drawing/2014/main" id="{72048882-0BBA-894B-A21E-866DF45B6A84}"/>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5C6C760B-79F7-4347-AA44-6DBAA91B2D86}"/>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16</a:t>
            </a:fld>
            <a:r>
              <a:rPr lang="en-US" sz="900" dirty="0">
                <a:solidFill>
                  <a:srgbClr val="939393"/>
                </a:solidFill>
                <a:latin typeface="Sofia Pro Soft Light" panose="020B0000000000000000" pitchFamily="34" charset="0"/>
              </a:rPr>
              <a:t>   </a:t>
            </a:r>
          </a:p>
        </p:txBody>
      </p:sp>
      <p:pic>
        <p:nvPicPr>
          <p:cNvPr id="21" name="Picture 20" descr="A picture containing icon&#10;&#10;Description automatically generated">
            <a:extLst>
              <a:ext uri="{FF2B5EF4-FFF2-40B4-BE49-F238E27FC236}">
                <a16:creationId xmlns:a16="http://schemas.microsoft.com/office/drawing/2014/main" id="{7DD89BEB-FEDF-5741-97DC-C8F2C1CF589B}"/>
              </a:ext>
            </a:extLst>
          </p:cNvPr>
          <p:cNvPicPr>
            <a:picLocks noChangeAspect="1"/>
          </p:cNvPicPr>
          <p:nvPr/>
        </p:nvPicPr>
        <p:blipFill rotWithShape="1">
          <a:blip r:embed="rId8">
            <a:alphaModFix amt="18000"/>
          </a:blip>
          <a:srcRect t="1" r="24248" b="-11209"/>
          <a:stretch/>
        </p:blipFill>
        <p:spPr>
          <a:xfrm>
            <a:off x="4447699" y="5479630"/>
            <a:ext cx="4696302" cy="572555"/>
          </a:xfrm>
          <a:prstGeom prst="rect">
            <a:avLst/>
          </a:prstGeom>
        </p:spPr>
      </p:pic>
    </p:spTree>
    <p:extLst>
      <p:ext uri="{BB962C8B-B14F-4D97-AF65-F5344CB8AC3E}">
        <p14:creationId xmlns:p14="http://schemas.microsoft.com/office/powerpoint/2010/main" val="40172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16</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480976" cy="1477328"/>
          </a:xfrm>
          <a:prstGeom prst="rect">
            <a:avLst/>
          </a:prstGeom>
          <a:noFill/>
        </p:spPr>
        <p:txBody>
          <a:bodyPr wrap="square" rtlCol="0">
            <a:spAutoFit/>
          </a:bodyPr>
          <a:lstStyle/>
          <a:p>
            <a:r>
              <a:rPr lang="en-GB" dirty="0">
                <a:solidFill>
                  <a:srgbClr val="636363"/>
                </a:solidFill>
                <a:latin typeface="Sofia Pro Extra Light" pitchFamily="2" charset="77"/>
              </a:rPr>
              <a:t>There are many different types of level crossings. At this one there are lights and a gate to protect you. If no light shows you must telephone the signaller to check if that a train is not approaching.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334338"/>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755560"/>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4" name="Picture 3" descr="A picture containing text, outdoor, screenshot&#10;&#10;Description automatically generated">
            <a:extLst>
              <a:ext uri="{FF2B5EF4-FFF2-40B4-BE49-F238E27FC236}">
                <a16:creationId xmlns:a16="http://schemas.microsoft.com/office/drawing/2014/main" id="{5E50F9CC-EE69-EC40-BB82-9B023EFB853B}"/>
              </a:ext>
            </a:extLst>
          </p:cNvPr>
          <p:cNvPicPr>
            <a:picLocks noChangeAspect="1"/>
          </p:cNvPicPr>
          <p:nvPr/>
        </p:nvPicPr>
        <p:blipFill>
          <a:blip r:embed="rId7"/>
          <a:stretch>
            <a:fillRect/>
          </a:stretch>
        </p:blipFill>
        <p:spPr>
          <a:xfrm>
            <a:off x="5270766" y="2423592"/>
            <a:ext cx="2929597" cy="1858779"/>
          </a:xfrm>
          <a:prstGeom prst="rect">
            <a:avLst/>
          </a:prstGeom>
        </p:spPr>
      </p:pic>
      <p:sp>
        <p:nvSpPr>
          <p:cNvPr id="19" name="TextBox 18">
            <a:extLst>
              <a:ext uri="{FF2B5EF4-FFF2-40B4-BE49-F238E27FC236}">
                <a16:creationId xmlns:a16="http://schemas.microsoft.com/office/drawing/2014/main" id="{B32E3592-F28C-B346-9BB4-2D6A695C93F3}"/>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B77DCF3B-2734-0A4B-B3C8-A8FB7695637C}"/>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17</a:t>
            </a:fld>
            <a:r>
              <a:rPr lang="en-US" sz="900" dirty="0">
                <a:solidFill>
                  <a:srgbClr val="939393"/>
                </a:solidFill>
                <a:latin typeface="Sofia Pro Soft Light" panose="020B0000000000000000" pitchFamily="34" charset="0"/>
              </a:rPr>
              <a:t>   </a:t>
            </a:r>
          </a:p>
        </p:txBody>
      </p:sp>
      <p:pic>
        <p:nvPicPr>
          <p:cNvPr id="21" name="Picture 20" descr="Shape&#10;&#10;Description automatically generated">
            <a:extLst>
              <a:ext uri="{FF2B5EF4-FFF2-40B4-BE49-F238E27FC236}">
                <a16:creationId xmlns:a16="http://schemas.microsoft.com/office/drawing/2014/main" id="{13B9ACBC-02B5-5949-81D5-5EA5C17B20A5}"/>
              </a:ext>
            </a:extLst>
          </p:cNvPr>
          <p:cNvPicPr>
            <a:picLocks noChangeAspect="1"/>
          </p:cNvPicPr>
          <p:nvPr/>
        </p:nvPicPr>
        <p:blipFill rotWithShape="1">
          <a:blip r:embed="rId8">
            <a:alphaModFix amt="18000"/>
          </a:blip>
          <a:srcRect t="1" r="14617" b="32098"/>
          <a:stretch/>
        </p:blipFill>
        <p:spPr>
          <a:xfrm rot="10800000" flipV="1">
            <a:off x="0" y="4266857"/>
            <a:ext cx="5213134" cy="2598658"/>
          </a:xfrm>
          <a:prstGeom prst="rect">
            <a:avLst/>
          </a:prstGeom>
        </p:spPr>
      </p:pic>
    </p:spTree>
    <p:extLst>
      <p:ext uri="{BB962C8B-B14F-4D97-AF65-F5344CB8AC3E}">
        <p14:creationId xmlns:p14="http://schemas.microsoft.com/office/powerpoint/2010/main" val="10256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ext, logo&#10;&#10;Description automatically generated">
            <a:extLst>
              <a:ext uri="{FF2B5EF4-FFF2-40B4-BE49-F238E27FC236}">
                <a16:creationId xmlns:a16="http://schemas.microsoft.com/office/drawing/2014/main" id="{5250EBAD-2DE6-BA49-AD61-368CF2775EBD}"/>
              </a:ext>
            </a:extLst>
          </p:cNvPr>
          <p:cNvPicPr>
            <a:picLocks noChangeAspect="1"/>
          </p:cNvPicPr>
          <p:nvPr/>
        </p:nvPicPr>
        <p:blipFill>
          <a:blip r:embed="rId3"/>
          <a:stretch>
            <a:fillRect/>
          </a:stretch>
        </p:blipFill>
        <p:spPr>
          <a:xfrm>
            <a:off x="6260376" y="168979"/>
            <a:ext cx="2574282" cy="940603"/>
          </a:xfrm>
          <a:prstGeom prst="rect">
            <a:avLst/>
          </a:prstGeom>
        </p:spPr>
      </p:pic>
      <p:pic>
        <p:nvPicPr>
          <p:cNvPr id="4" name="Picture 3">
            <a:extLst>
              <a:ext uri="{FF2B5EF4-FFF2-40B4-BE49-F238E27FC236}">
                <a16:creationId xmlns:a16="http://schemas.microsoft.com/office/drawing/2014/main" id="{D7008C64-4604-0045-97F7-D96D731B6426}"/>
              </a:ext>
            </a:extLst>
          </p:cNvPr>
          <p:cNvPicPr>
            <a:picLocks noChangeAspect="1"/>
          </p:cNvPicPr>
          <p:nvPr/>
        </p:nvPicPr>
        <p:blipFill>
          <a:blip r:embed="rId4"/>
          <a:stretch>
            <a:fillRect/>
          </a:stretch>
        </p:blipFill>
        <p:spPr>
          <a:xfrm>
            <a:off x="259358" y="1157075"/>
            <a:ext cx="6457127" cy="103938"/>
          </a:xfrm>
          <a:prstGeom prst="rect">
            <a:avLst/>
          </a:prstGeom>
        </p:spPr>
      </p:pic>
      <p:sp>
        <p:nvSpPr>
          <p:cNvPr id="14" name="TextBox 13">
            <a:extLst>
              <a:ext uri="{FF2B5EF4-FFF2-40B4-BE49-F238E27FC236}">
                <a16:creationId xmlns:a16="http://schemas.microsoft.com/office/drawing/2014/main" id="{1774D415-3967-6C47-B142-FB8CA203834E}"/>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8" name="TextBox 17">
            <a:extLst>
              <a:ext uri="{FF2B5EF4-FFF2-40B4-BE49-F238E27FC236}">
                <a16:creationId xmlns:a16="http://schemas.microsoft.com/office/drawing/2014/main" id="{53252B42-4402-0B49-B4CC-0F4F566FA9A6}"/>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pic>
        <p:nvPicPr>
          <p:cNvPr id="22" name="Picture 21">
            <a:extLst>
              <a:ext uri="{FF2B5EF4-FFF2-40B4-BE49-F238E27FC236}">
                <a16:creationId xmlns:a16="http://schemas.microsoft.com/office/drawing/2014/main" id="{FC8D03EA-5658-774D-88D0-9FBA40ED4316}"/>
              </a:ext>
            </a:extLst>
          </p:cNvPr>
          <p:cNvPicPr>
            <a:picLocks noChangeAspect="1"/>
          </p:cNvPicPr>
          <p:nvPr/>
        </p:nvPicPr>
        <p:blipFill>
          <a:blip r:embed="rId5"/>
          <a:stretch>
            <a:fillRect/>
          </a:stretch>
        </p:blipFill>
        <p:spPr>
          <a:xfrm>
            <a:off x="212581" y="6455023"/>
            <a:ext cx="8837236" cy="60946"/>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22E621A7-0DD5-D24C-9632-FFBEA55093A5}"/>
              </a:ext>
            </a:extLst>
          </p:cNvPr>
          <p:cNvPicPr>
            <a:picLocks noChangeAspect="1"/>
          </p:cNvPicPr>
          <p:nvPr/>
        </p:nvPicPr>
        <p:blipFill>
          <a:blip r:embed="rId6"/>
          <a:stretch>
            <a:fillRect/>
          </a:stretch>
        </p:blipFill>
        <p:spPr>
          <a:xfrm>
            <a:off x="5784177" y="2484624"/>
            <a:ext cx="1808057" cy="2131888"/>
          </a:xfrm>
          <a:prstGeom prst="rect">
            <a:avLst/>
          </a:prstGeom>
        </p:spPr>
      </p:pic>
      <p:sp>
        <p:nvSpPr>
          <p:cNvPr id="8" name="TextBox 7">
            <a:extLst>
              <a:ext uri="{FF2B5EF4-FFF2-40B4-BE49-F238E27FC236}">
                <a16:creationId xmlns:a16="http://schemas.microsoft.com/office/drawing/2014/main" id="{B6262B8E-18A3-EF4B-BC9C-B80BC852807E}"/>
              </a:ext>
            </a:extLst>
          </p:cNvPr>
          <p:cNvSpPr txBox="1"/>
          <p:nvPr/>
        </p:nvSpPr>
        <p:spPr>
          <a:xfrm>
            <a:off x="308739" y="2685143"/>
            <a:ext cx="4981718" cy="1477328"/>
          </a:xfrm>
          <a:prstGeom prst="rect">
            <a:avLst/>
          </a:prstGeom>
          <a:noFill/>
        </p:spPr>
        <p:txBody>
          <a:bodyPr wrap="square" rtlCol="0">
            <a:spAutoFit/>
          </a:bodyPr>
          <a:lstStyle/>
          <a:p>
            <a:pPr>
              <a:spcAft>
                <a:spcPts val="600"/>
              </a:spcAft>
            </a:pPr>
            <a:r>
              <a:rPr lang="en-GB" dirty="0">
                <a:solidFill>
                  <a:srgbClr val="636363"/>
                </a:solidFill>
                <a:latin typeface="Sofia Pro Extra Light" pitchFamily="2" charset="77"/>
              </a:rPr>
              <a:t>This is an advanced warning, instructing level crossing users that they must stop when the lights show as a train is due to pass over the  crossing. This sign is also displayed at open crossings which do not close to traffic.</a:t>
            </a:r>
          </a:p>
        </p:txBody>
      </p:sp>
      <p:sp>
        <p:nvSpPr>
          <p:cNvPr id="9" name="TextBox 8">
            <a:extLst>
              <a:ext uri="{FF2B5EF4-FFF2-40B4-BE49-F238E27FC236}">
                <a16:creationId xmlns:a16="http://schemas.microsoft.com/office/drawing/2014/main" id="{0EB647AC-1647-F94C-AE0E-9D03BFFEF8BA}"/>
              </a:ext>
            </a:extLst>
          </p:cNvPr>
          <p:cNvSpPr txBox="1"/>
          <p:nvPr/>
        </p:nvSpPr>
        <p:spPr>
          <a:xfrm>
            <a:off x="308739" y="4354286"/>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25" name="TextBox 24">
            <a:extLst>
              <a:ext uri="{FF2B5EF4-FFF2-40B4-BE49-F238E27FC236}">
                <a16:creationId xmlns:a16="http://schemas.microsoft.com/office/drawing/2014/main" id="{B11EFB56-D264-9A4D-BAFD-BB53392AA609}"/>
              </a:ext>
            </a:extLst>
          </p:cNvPr>
          <p:cNvSpPr txBox="1"/>
          <p:nvPr/>
        </p:nvSpPr>
        <p:spPr>
          <a:xfrm>
            <a:off x="308739" y="4775508"/>
            <a:ext cx="4774890" cy="1631216"/>
          </a:xfrm>
          <a:prstGeom prst="rect">
            <a:avLst/>
          </a:prstGeom>
          <a:noFill/>
        </p:spPr>
        <p:txBody>
          <a:bodyPr wrap="square" rtlCol="0">
            <a:spAutoFit/>
          </a:bodyPr>
          <a:lstStyle/>
          <a:p>
            <a:pPr>
              <a:spcAft>
                <a:spcPts val="600"/>
              </a:spcAft>
            </a:pPr>
            <a:r>
              <a:rPr lang="en-GB" dirty="0">
                <a:solidFill>
                  <a:srgbClr val="636363"/>
                </a:solidFill>
                <a:latin typeface="Sofia Pro Extra Light" pitchFamily="2" charset="77"/>
              </a:rPr>
              <a:t>At level crossings.</a:t>
            </a:r>
          </a:p>
          <a:p>
            <a:pPr>
              <a:spcAft>
                <a:spcPts val="600"/>
              </a:spcAft>
            </a:pPr>
            <a:r>
              <a:rPr lang="en-GB" dirty="0">
                <a:solidFill>
                  <a:srgbClr val="636363"/>
                </a:solidFill>
                <a:latin typeface="Sofia Pro Extra Light" pitchFamily="2" charset="77"/>
              </a:rPr>
              <a:t>Did you know even the emergency services aren’t allowed to go past when these lights are flashing! </a:t>
            </a:r>
          </a:p>
          <a:p>
            <a:pPr>
              <a:spcAft>
                <a:spcPts val="600"/>
              </a:spcAft>
            </a:pPr>
            <a:r>
              <a:rPr lang="en-GB" dirty="0">
                <a:solidFill>
                  <a:srgbClr val="636363"/>
                </a:solidFill>
                <a:latin typeface="Sofia Pro Extra Light" pitchFamily="2" charset="77"/>
              </a:rPr>
              <a:t> </a:t>
            </a:r>
          </a:p>
        </p:txBody>
      </p:sp>
      <p:pic>
        <p:nvPicPr>
          <p:cNvPr id="26" name="Picture 25" descr="A picture containing text, transport&#10;&#10;Description automatically generated">
            <a:extLst>
              <a:ext uri="{FF2B5EF4-FFF2-40B4-BE49-F238E27FC236}">
                <a16:creationId xmlns:a16="http://schemas.microsoft.com/office/drawing/2014/main" id="{868FEC14-3175-5544-BCC5-A2775D98B630}"/>
              </a:ext>
            </a:extLst>
          </p:cNvPr>
          <p:cNvPicPr>
            <a:picLocks noChangeAspect="1"/>
          </p:cNvPicPr>
          <p:nvPr/>
        </p:nvPicPr>
        <p:blipFill>
          <a:blip r:embed="rId7"/>
          <a:stretch>
            <a:fillRect/>
          </a:stretch>
        </p:blipFill>
        <p:spPr>
          <a:xfrm>
            <a:off x="113042" y="1409508"/>
            <a:ext cx="1922587" cy="572040"/>
          </a:xfrm>
          <a:prstGeom prst="rect">
            <a:avLst/>
          </a:prstGeom>
        </p:spPr>
      </p:pic>
      <p:sp>
        <p:nvSpPr>
          <p:cNvPr id="17" name="TextBox 16">
            <a:extLst>
              <a:ext uri="{FF2B5EF4-FFF2-40B4-BE49-F238E27FC236}">
                <a16:creationId xmlns:a16="http://schemas.microsoft.com/office/drawing/2014/main" id="{2A7DF6FC-51E7-A446-80E7-2ACAA532E7AB}"/>
              </a:ext>
            </a:extLst>
          </p:cNvPr>
          <p:cNvSpPr txBox="1"/>
          <p:nvPr/>
        </p:nvSpPr>
        <p:spPr>
          <a:xfrm>
            <a:off x="259359" y="1409509"/>
            <a:ext cx="3891727" cy="738664"/>
          </a:xfrm>
          <a:prstGeom prst="rect">
            <a:avLst/>
          </a:prstGeom>
          <a:noFill/>
        </p:spPr>
        <p:txBody>
          <a:bodyPr wrap="square" rtlCol="0">
            <a:spAutoFit/>
          </a:bodyPr>
          <a:lstStyle/>
          <a:p>
            <a:r>
              <a:rPr lang="en-GB" sz="2400" dirty="0">
                <a:latin typeface="Sofia Pro Soft Medium" panose="020B0000000000000000" pitchFamily="34" charset="0"/>
              </a:rPr>
              <a:t>Question 1</a:t>
            </a:r>
          </a:p>
          <a:p>
            <a:endParaRPr lang="en-US" dirty="0"/>
          </a:p>
        </p:txBody>
      </p:sp>
      <p:sp>
        <p:nvSpPr>
          <p:cNvPr id="19" name="TextBox 18">
            <a:extLst>
              <a:ext uri="{FF2B5EF4-FFF2-40B4-BE49-F238E27FC236}">
                <a16:creationId xmlns:a16="http://schemas.microsoft.com/office/drawing/2014/main" id="{7EAAE841-2202-774C-B890-8E8C40D7D26B}"/>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2</a:t>
            </a:fld>
            <a:r>
              <a:rPr lang="en-US" sz="900" dirty="0">
                <a:solidFill>
                  <a:srgbClr val="939393"/>
                </a:solidFill>
                <a:latin typeface="Sofia Pro Soft Light" panose="020B0000000000000000" pitchFamily="34" charset="0"/>
              </a:rPr>
              <a:t>   </a:t>
            </a:r>
          </a:p>
        </p:txBody>
      </p:sp>
      <p:pic>
        <p:nvPicPr>
          <p:cNvPr id="5" name="Picture 4" descr="Shape&#10;&#10;Description automatically generated">
            <a:extLst>
              <a:ext uri="{FF2B5EF4-FFF2-40B4-BE49-F238E27FC236}">
                <a16:creationId xmlns:a16="http://schemas.microsoft.com/office/drawing/2014/main" id="{333AADCA-A725-CA40-BB17-AFF21270994C}"/>
              </a:ext>
            </a:extLst>
          </p:cNvPr>
          <p:cNvPicPr>
            <a:picLocks noChangeAspect="1"/>
          </p:cNvPicPr>
          <p:nvPr/>
        </p:nvPicPr>
        <p:blipFill rotWithShape="1">
          <a:blip r:embed="rId8">
            <a:alphaModFix amt="18000"/>
          </a:blip>
          <a:srcRect r="14617" b="17612"/>
          <a:stretch/>
        </p:blipFill>
        <p:spPr>
          <a:xfrm>
            <a:off x="3924121" y="3704934"/>
            <a:ext cx="5213134" cy="3153066"/>
          </a:xfrm>
          <a:prstGeom prst="rect">
            <a:avLst/>
          </a:prstGeom>
        </p:spPr>
      </p:pic>
    </p:spTree>
    <p:extLst>
      <p:ext uri="{BB962C8B-B14F-4D97-AF65-F5344CB8AC3E}">
        <p14:creationId xmlns:p14="http://schemas.microsoft.com/office/powerpoint/2010/main" val="161047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2</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9" y="2685143"/>
            <a:ext cx="4676918" cy="1200329"/>
          </a:xfrm>
          <a:prstGeom prst="rect">
            <a:avLst/>
          </a:prstGeom>
          <a:noFill/>
        </p:spPr>
        <p:txBody>
          <a:bodyPr wrap="square" rtlCol="0">
            <a:spAutoFit/>
          </a:bodyPr>
          <a:lstStyle/>
          <a:p>
            <a:pPr>
              <a:spcAft>
                <a:spcPts val="600"/>
              </a:spcAft>
            </a:pPr>
            <a:r>
              <a:rPr lang="en-GB" dirty="0">
                <a:solidFill>
                  <a:srgbClr val="636363"/>
                </a:solidFill>
                <a:latin typeface="Sofia Pro Extra Light" pitchFamily="2" charset="77"/>
              </a:rPr>
              <a:t>You must pay attention to the lights. Stop means a train is on its way.  You should wait for the light to turn green before crossing the tracks.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039638"/>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9" y="4460860"/>
            <a:ext cx="4693556" cy="923330"/>
          </a:xfrm>
          <a:prstGeom prst="rect">
            <a:avLst/>
          </a:prstGeom>
          <a:noFill/>
        </p:spPr>
        <p:txBody>
          <a:bodyPr wrap="square" rtlCol="0">
            <a:spAutoFit/>
          </a:bodyPr>
          <a:lstStyle/>
          <a:p>
            <a:pPr>
              <a:spcAft>
                <a:spcPts val="600"/>
              </a:spcAft>
            </a:pPr>
            <a:r>
              <a:rPr lang="en-GB" dirty="0">
                <a:solidFill>
                  <a:srgbClr val="636363"/>
                </a:solidFill>
                <a:latin typeface="Sofia Pro Extra Light" pitchFamily="2" charset="77"/>
              </a:rPr>
              <a:t>You will see this sign at some footpath or bridleway level crossings or private vehicle crossings.</a:t>
            </a:r>
            <a:endParaRPr lang="en-GB" dirty="0">
              <a:solidFill>
                <a:srgbClr val="636363"/>
              </a:solidFill>
              <a:highlight>
                <a:srgbClr val="FFFF00"/>
              </a:highlight>
              <a:latin typeface="Sofia Pro Extra Light" pitchFamily="2" charset="77"/>
            </a:endParaRPr>
          </a:p>
        </p:txBody>
      </p:sp>
      <p:sp>
        <p:nvSpPr>
          <p:cNvPr id="17" name="TextBox 16">
            <a:extLst>
              <a:ext uri="{FF2B5EF4-FFF2-40B4-BE49-F238E27FC236}">
                <a16:creationId xmlns:a16="http://schemas.microsoft.com/office/drawing/2014/main" id="{53CE6CCE-4A92-FE4C-9A28-9D6B4FD310F6}"/>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972ED674-2C19-2746-AF01-A489B103750F}"/>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3</a:t>
            </a:fld>
            <a:r>
              <a:rPr lang="en-US" sz="900" dirty="0">
                <a:solidFill>
                  <a:srgbClr val="939393"/>
                </a:solidFill>
                <a:latin typeface="Sofia Pro Soft Light" panose="020B0000000000000000" pitchFamily="34" charset="0"/>
              </a:rPr>
              <a:t>   </a:t>
            </a:r>
          </a:p>
        </p:txBody>
      </p:sp>
      <p:pic>
        <p:nvPicPr>
          <p:cNvPr id="6" name="Picture 5" descr="Graphical user interface, diagram, application&#10;&#10;Description automatically generated">
            <a:extLst>
              <a:ext uri="{FF2B5EF4-FFF2-40B4-BE49-F238E27FC236}">
                <a16:creationId xmlns:a16="http://schemas.microsoft.com/office/drawing/2014/main" id="{7EB00D22-907B-1941-9601-19A02561C9A2}"/>
              </a:ext>
            </a:extLst>
          </p:cNvPr>
          <p:cNvPicPr>
            <a:picLocks noChangeAspect="1"/>
          </p:cNvPicPr>
          <p:nvPr/>
        </p:nvPicPr>
        <p:blipFill>
          <a:blip r:embed="rId7"/>
          <a:stretch>
            <a:fillRect/>
          </a:stretch>
        </p:blipFill>
        <p:spPr>
          <a:xfrm>
            <a:off x="5368472" y="2491142"/>
            <a:ext cx="2904826" cy="1493326"/>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959C338C-5D07-C243-A3E1-96F5A3CCD517}"/>
              </a:ext>
            </a:extLst>
          </p:cNvPr>
          <p:cNvPicPr>
            <a:picLocks noChangeAspect="1"/>
          </p:cNvPicPr>
          <p:nvPr/>
        </p:nvPicPr>
        <p:blipFill>
          <a:blip r:embed="rId8">
            <a:alphaModFix amt="18000"/>
          </a:blip>
          <a:stretch>
            <a:fillRect/>
          </a:stretch>
        </p:blipFill>
        <p:spPr>
          <a:xfrm>
            <a:off x="2952484" y="5556870"/>
            <a:ext cx="6199637" cy="514849"/>
          </a:xfrm>
          <a:prstGeom prst="rect">
            <a:avLst/>
          </a:prstGeom>
        </p:spPr>
      </p:pic>
    </p:spTree>
    <p:extLst>
      <p:ext uri="{BB962C8B-B14F-4D97-AF65-F5344CB8AC3E}">
        <p14:creationId xmlns:p14="http://schemas.microsoft.com/office/powerpoint/2010/main" val="290963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3</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9" y="2685143"/>
            <a:ext cx="4676918" cy="1477328"/>
          </a:xfrm>
          <a:prstGeom prst="rect">
            <a:avLst/>
          </a:prstGeom>
          <a:noFill/>
        </p:spPr>
        <p:txBody>
          <a:bodyPr wrap="square" rtlCol="0">
            <a:spAutoFit/>
          </a:bodyPr>
          <a:lstStyle/>
          <a:p>
            <a:pPr>
              <a:spcAft>
                <a:spcPts val="600"/>
              </a:spcAft>
            </a:pPr>
            <a:r>
              <a:rPr lang="en-GB" dirty="0">
                <a:solidFill>
                  <a:srgbClr val="636363"/>
                </a:solidFill>
                <a:latin typeface="Sofia Pro Extra Light" pitchFamily="2" charset="77"/>
              </a:rPr>
              <a:t>Before crossing over the tracks you should Stop, Look and Listen to ensure a train isn’t approaching. Once you have checked thoroughly that a train isn’t approaching, carefully cross over the tracks.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249738"/>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9" y="4670960"/>
            <a:ext cx="4488232" cy="646331"/>
          </a:xfrm>
          <a:prstGeom prst="rect">
            <a:avLst/>
          </a:prstGeom>
          <a:noFill/>
        </p:spPr>
        <p:txBody>
          <a:bodyPr wrap="square" rtlCol="0">
            <a:spAutoFit/>
          </a:bodyPr>
          <a:lstStyle/>
          <a:p>
            <a:pPr>
              <a:spcAft>
                <a:spcPts val="600"/>
              </a:spcAft>
            </a:pPr>
            <a:r>
              <a:rPr lang="en-GB" dirty="0">
                <a:solidFill>
                  <a:srgbClr val="636363"/>
                </a:solidFill>
                <a:latin typeface="Sofia Pro Extra Light" pitchFamily="2" charset="77"/>
              </a:rPr>
              <a:t>At a level crossing where there is no other forms of protection like lights or barriers. </a:t>
            </a:r>
          </a:p>
        </p:txBody>
      </p:sp>
      <p:sp>
        <p:nvSpPr>
          <p:cNvPr id="19" name="TextBox 18">
            <a:extLst>
              <a:ext uri="{FF2B5EF4-FFF2-40B4-BE49-F238E27FC236}">
                <a16:creationId xmlns:a16="http://schemas.microsoft.com/office/drawing/2014/main" id="{B8F7D574-FC2D-624D-A91A-AD9E217348FF}"/>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7154B4F9-F145-A54A-8496-1074ED298AD3}"/>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4</a:t>
            </a:fld>
            <a:r>
              <a:rPr lang="en-US" sz="900" dirty="0">
                <a:solidFill>
                  <a:srgbClr val="939393"/>
                </a:solidFill>
                <a:latin typeface="Sofia Pro Soft Light" panose="020B0000000000000000" pitchFamily="34" charset="0"/>
              </a:rPr>
              <a:t>   </a:t>
            </a:r>
          </a:p>
        </p:txBody>
      </p:sp>
      <p:pic>
        <p:nvPicPr>
          <p:cNvPr id="21" name="Picture 20" descr="Shape&#10;&#10;Description automatically generated">
            <a:extLst>
              <a:ext uri="{FF2B5EF4-FFF2-40B4-BE49-F238E27FC236}">
                <a16:creationId xmlns:a16="http://schemas.microsoft.com/office/drawing/2014/main" id="{5839796D-11D1-7E4C-9965-29C1C6BA9B2C}"/>
              </a:ext>
            </a:extLst>
          </p:cNvPr>
          <p:cNvPicPr>
            <a:picLocks noChangeAspect="1"/>
          </p:cNvPicPr>
          <p:nvPr/>
        </p:nvPicPr>
        <p:blipFill rotWithShape="1">
          <a:blip r:embed="rId7">
            <a:alphaModFix amt="18000"/>
          </a:blip>
          <a:srcRect t="1" r="14617" b="32098"/>
          <a:stretch/>
        </p:blipFill>
        <p:spPr>
          <a:xfrm>
            <a:off x="3930866" y="3804556"/>
            <a:ext cx="5213134" cy="2598658"/>
          </a:xfrm>
          <a:prstGeom prst="rect">
            <a:avLst/>
          </a:prstGeom>
        </p:spPr>
      </p:pic>
      <p:pic>
        <p:nvPicPr>
          <p:cNvPr id="4" name="Picture 3" descr="A picture containing text, sign, stop, outdoor&#10;&#10;Description automatically generated">
            <a:extLst>
              <a:ext uri="{FF2B5EF4-FFF2-40B4-BE49-F238E27FC236}">
                <a16:creationId xmlns:a16="http://schemas.microsoft.com/office/drawing/2014/main" id="{B301A1FE-93E7-9A4F-985A-FF940BE9D134}"/>
              </a:ext>
            </a:extLst>
          </p:cNvPr>
          <p:cNvPicPr>
            <a:picLocks noChangeAspect="1"/>
          </p:cNvPicPr>
          <p:nvPr/>
        </p:nvPicPr>
        <p:blipFill>
          <a:blip r:embed="rId8"/>
          <a:stretch>
            <a:fillRect/>
          </a:stretch>
        </p:blipFill>
        <p:spPr>
          <a:xfrm>
            <a:off x="5337020" y="2591144"/>
            <a:ext cx="2914440" cy="1448494"/>
          </a:xfrm>
          <a:prstGeom prst="rect">
            <a:avLst/>
          </a:prstGeom>
        </p:spPr>
      </p:pic>
    </p:spTree>
    <p:extLst>
      <p:ext uri="{BB962C8B-B14F-4D97-AF65-F5344CB8AC3E}">
        <p14:creationId xmlns:p14="http://schemas.microsoft.com/office/powerpoint/2010/main" val="1190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Shape&#10;&#10;Description automatically generated">
            <a:extLst>
              <a:ext uri="{FF2B5EF4-FFF2-40B4-BE49-F238E27FC236}">
                <a16:creationId xmlns:a16="http://schemas.microsoft.com/office/drawing/2014/main" id="{63436960-0585-FE48-B8BE-0039C1712784}"/>
              </a:ext>
            </a:extLst>
          </p:cNvPr>
          <p:cNvPicPr>
            <a:picLocks noChangeAspect="1"/>
          </p:cNvPicPr>
          <p:nvPr/>
        </p:nvPicPr>
        <p:blipFill rotWithShape="1">
          <a:blip r:embed="rId3">
            <a:alphaModFix amt="18000"/>
          </a:blip>
          <a:srcRect r="14617" b="17612"/>
          <a:stretch/>
        </p:blipFill>
        <p:spPr>
          <a:xfrm flipV="1">
            <a:off x="2682783" y="0"/>
            <a:ext cx="6420480" cy="3883306"/>
          </a:xfrm>
          <a:prstGeom prst="rect">
            <a:avLst/>
          </a:prstGeom>
        </p:spPr>
      </p:pic>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4"/>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5"/>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4</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6"/>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7"/>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9" y="2685143"/>
            <a:ext cx="4676918" cy="923330"/>
          </a:xfrm>
          <a:prstGeom prst="rect">
            <a:avLst/>
          </a:prstGeom>
          <a:noFill/>
        </p:spPr>
        <p:txBody>
          <a:bodyPr wrap="square" rtlCol="0">
            <a:spAutoFit/>
          </a:bodyPr>
          <a:lstStyle/>
          <a:p>
            <a:r>
              <a:rPr lang="en-GB" dirty="0">
                <a:solidFill>
                  <a:srgbClr val="636363"/>
                </a:solidFill>
                <a:latin typeface="Sofia Pro Extra Light" pitchFamily="2" charset="77"/>
              </a:rPr>
              <a:t>A phone is nearby to use in case of emergency, and also to obtain permission to cross</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3738231"/>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9" y="4159453"/>
            <a:ext cx="4684176" cy="1754326"/>
          </a:xfrm>
          <a:prstGeom prst="rect">
            <a:avLst/>
          </a:prstGeom>
          <a:noFill/>
        </p:spPr>
        <p:txBody>
          <a:bodyPr wrap="square" rtlCol="0">
            <a:spAutoFit/>
          </a:bodyPr>
          <a:lstStyle/>
          <a:p>
            <a:r>
              <a:rPr lang="en-GB" dirty="0">
                <a:solidFill>
                  <a:srgbClr val="636363"/>
                </a:solidFill>
                <a:latin typeface="Sofia Pro Extra Light" pitchFamily="2" charset="77"/>
              </a:rPr>
              <a:t>At a level crossing. But be aware that if there isn’t an emergency phone, there will always be a number you can call in an emergency.</a:t>
            </a:r>
          </a:p>
          <a:p>
            <a:r>
              <a:rPr lang="en-GB" dirty="0">
                <a:solidFill>
                  <a:srgbClr val="636363"/>
                </a:solidFill>
                <a:latin typeface="Sofia Pro Extra Light" pitchFamily="2" charset="77"/>
              </a:rPr>
              <a:t> </a:t>
            </a:r>
          </a:p>
          <a:p>
            <a:r>
              <a:rPr lang="en-GB" dirty="0">
                <a:solidFill>
                  <a:srgbClr val="636363"/>
                </a:solidFill>
                <a:latin typeface="Sofia Pro Extra Light" pitchFamily="2" charset="77"/>
              </a:rPr>
              <a:t>The signs will tell you if you need to phone. </a:t>
            </a:r>
          </a:p>
        </p:txBody>
      </p:sp>
      <p:pic>
        <p:nvPicPr>
          <p:cNvPr id="5" name="Picture 4">
            <a:extLst>
              <a:ext uri="{FF2B5EF4-FFF2-40B4-BE49-F238E27FC236}">
                <a16:creationId xmlns:a16="http://schemas.microsoft.com/office/drawing/2014/main" id="{62332334-6848-0143-BD2E-6C24E9C5A512}"/>
              </a:ext>
            </a:extLst>
          </p:cNvPr>
          <p:cNvPicPr>
            <a:picLocks noChangeAspect="1"/>
          </p:cNvPicPr>
          <p:nvPr/>
        </p:nvPicPr>
        <p:blipFill>
          <a:blip r:embed="rId8"/>
          <a:stretch>
            <a:fillRect/>
          </a:stretch>
        </p:blipFill>
        <p:spPr>
          <a:xfrm>
            <a:off x="6260376" y="2590801"/>
            <a:ext cx="1146629" cy="2149929"/>
          </a:xfrm>
          <a:prstGeom prst="rect">
            <a:avLst/>
          </a:prstGeom>
        </p:spPr>
      </p:pic>
      <p:sp>
        <p:nvSpPr>
          <p:cNvPr id="19" name="TextBox 18">
            <a:extLst>
              <a:ext uri="{FF2B5EF4-FFF2-40B4-BE49-F238E27FC236}">
                <a16:creationId xmlns:a16="http://schemas.microsoft.com/office/drawing/2014/main" id="{F080D6C8-C8D1-BB4E-8287-574C849E95E8}"/>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2E0731EC-CE5A-8945-A0AD-51055527DCF7}"/>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5</a:t>
            </a:fld>
            <a:r>
              <a:rPr lang="en-US" sz="900" dirty="0">
                <a:solidFill>
                  <a:srgbClr val="939393"/>
                </a:solidFill>
                <a:latin typeface="Sofia Pro Soft Light" panose="020B0000000000000000" pitchFamily="34" charset="0"/>
              </a:rPr>
              <a:t>   </a:t>
            </a:r>
          </a:p>
        </p:txBody>
      </p:sp>
    </p:spTree>
    <p:extLst>
      <p:ext uri="{BB962C8B-B14F-4D97-AF65-F5344CB8AC3E}">
        <p14:creationId xmlns:p14="http://schemas.microsoft.com/office/powerpoint/2010/main" val="6917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5</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9" y="2685143"/>
            <a:ext cx="4676918" cy="646331"/>
          </a:xfrm>
          <a:prstGeom prst="rect">
            <a:avLst/>
          </a:prstGeom>
          <a:noFill/>
        </p:spPr>
        <p:txBody>
          <a:bodyPr wrap="square" rtlCol="0">
            <a:spAutoFit/>
          </a:bodyPr>
          <a:lstStyle/>
          <a:p>
            <a:r>
              <a:rPr lang="en-GB" dirty="0">
                <a:solidFill>
                  <a:srgbClr val="636363"/>
                </a:solidFill>
                <a:latin typeface="Sofia Pro Extra Light" pitchFamily="2" charset="77"/>
              </a:rPr>
              <a:t>You can’t go further than this sign as it could be dangerous.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3476274"/>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9" y="3897496"/>
            <a:ext cx="4684176" cy="369332"/>
          </a:xfrm>
          <a:prstGeom prst="rect">
            <a:avLst/>
          </a:prstGeom>
          <a:noFill/>
        </p:spPr>
        <p:txBody>
          <a:bodyPr wrap="square" rtlCol="0">
            <a:spAutoFit/>
          </a:bodyPr>
          <a:lstStyle/>
          <a:p>
            <a:r>
              <a:rPr lang="en-GB" dirty="0">
                <a:solidFill>
                  <a:srgbClr val="636363"/>
                </a:solidFill>
                <a:latin typeface="Sofia Pro Extra Light" pitchFamily="2" charset="77"/>
              </a:rPr>
              <a:t>At stations. </a:t>
            </a:r>
          </a:p>
        </p:txBody>
      </p:sp>
      <p:pic>
        <p:nvPicPr>
          <p:cNvPr id="4" name="Picture 3" descr="A picture containing text, clipart&#10;&#10;Description automatically generated">
            <a:extLst>
              <a:ext uri="{FF2B5EF4-FFF2-40B4-BE49-F238E27FC236}">
                <a16:creationId xmlns:a16="http://schemas.microsoft.com/office/drawing/2014/main" id="{FD990FF7-D13B-614F-AC0A-699611566D65}"/>
              </a:ext>
            </a:extLst>
          </p:cNvPr>
          <p:cNvPicPr>
            <a:picLocks noChangeAspect="1"/>
          </p:cNvPicPr>
          <p:nvPr/>
        </p:nvPicPr>
        <p:blipFill>
          <a:blip r:embed="rId7"/>
          <a:stretch>
            <a:fillRect/>
          </a:stretch>
        </p:blipFill>
        <p:spPr>
          <a:xfrm>
            <a:off x="5933167" y="2600009"/>
            <a:ext cx="1566636" cy="2017312"/>
          </a:xfrm>
          <a:prstGeom prst="rect">
            <a:avLst/>
          </a:prstGeom>
        </p:spPr>
      </p:pic>
      <p:sp>
        <p:nvSpPr>
          <p:cNvPr id="19" name="TextBox 18">
            <a:extLst>
              <a:ext uri="{FF2B5EF4-FFF2-40B4-BE49-F238E27FC236}">
                <a16:creationId xmlns:a16="http://schemas.microsoft.com/office/drawing/2014/main" id="{65F7FCB5-4AB8-8D40-81E7-A7AD8CE30310}"/>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F4FE8FE3-A9BC-034F-BBEB-4F0C425BEFC1}"/>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6</a:t>
            </a:fld>
            <a:r>
              <a:rPr lang="en-US" sz="900" dirty="0">
                <a:solidFill>
                  <a:srgbClr val="939393"/>
                </a:solidFill>
                <a:latin typeface="Sofia Pro Soft Light" panose="020B0000000000000000" pitchFamily="34" charset="0"/>
              </a:rPr>
              <a:t>   </a:t>
            </a:r>
          </a:p>
        </p:txBody>
      </p:sp>
      <p:pic>
        <p:nvPicPr>
          <p:cNvPr id="21" name="Picture 20" descr="Shape&#10;&#10;Description automatically generated">
            <a:extLst>
              <a:ext uri="{FF2B5EF4-FFF2-40B4-BE49-F238E27FC236}">
                <a16:creationId xmlns:a16="http://schemas.microsoft.com/office/drawing/2014/main" id="{950E2F83-4F55-B545-A2FF-011381947B68}"/>
              </a:ext>
            </a:extLst>
          </p:cNvPr>
          <p:cNvPicPr>
            <a:picLocks noChangeAspect="1"/>
          </p:cNvPicPr>
          <p:nvPr/>
        </p:nvPicPr>
        <p:blipFill rotWithShape="1">
          <a:blip r:embed="rId8">
            <a:alphaModFix amt="18000"/>
          </a:blip>
          <a:srcRect t="1" r="14617" b="32098"/>
          <a:stretch/>
        </p:blipFill>
        <p:spPr>
          <a:xfrm flipH="1">
            <a:off x="0" y="3804556"/>
            <a:ext cx="5213134" cy="2598658"/>
          </a:xfrm>
          <a:prstGeom prst="rect">
            <a:avLst/>
          </a:prstGeom>
        </p:spPr>
      </p:pic>
    </p:spTree>
    <p:extLst>
      <p:ext uri="{BB962C8B-B14F-4D97-AF65-F5344CB8AC3E}">
        <p14:creationId xmlns:p14="http://schemas.microsoft.com/office/powerpoint/2010/main" val="354839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6</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9" y="2685143"/>
            <a:ext cx="4676918" cy="1200329"/>
          </a:xfrm>
          <a:prstGeom prst="rect">
            <a:avLst/>
          </a:prstGeom>
          <a:noFill/>
        </p:spPr>
        <p:txBody>
          <a:bodyPr wrap="square" rtlCol="0">
            <a:spAutoFit/>
          </a:bodyPr>
          <a:lstStyle/>
          <a:p>
            <a:r>
              <a:rPr lang="en-GB" dirty="0">
                <a:solidFill>
                  <a:srgbClr val="636363"/>
                </a:solidFill>
                <a:latin typeface="Sofia Pro Extra Light" pitchFamily="2" charset="77"/>
              </a:rPr>
              <a:t>That the level crossing in front of you does not have a barrier or gates. You must Stop, Look and Listen in order to ensure it is safe to cross the tracks.</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3976684"/>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9" y="4397906"/>
            <a:ext cx="4684176" cy="1200329"/>
          </a:xfrm>
          <a:prstGeom prst="rect">
            <a:avLst/>
          </a:prstGeom>
          <a:noFill/>
        </p:spPr>
        <p:txBody>
          <a:bodyPr wrap="square" rtlCol="0">
            <a:spAutoFit/>
          </a:bodyPr>
          <a:lstStyle/>
          <a:p>
            <a:r>
              <a:rPr lang="en-GB" dirty="0">
                <a:solidFill>
                  <a:srgbClr val="636363"/>
                </a:solidFill>
                <a:latin typeface="Sofia Pro Extra Light" pitchFamily="2" charset="77"/>
              </a:rPr>
              <a:t>At a level crossing where there is no barrier. These types of level crossings are usually found in rural areas where cars have to give way to trains. </a:t>
            </a:r>
          </a:p>
        </p:txBody>
      </p:sp>
      <p:pic>
        <p:nvPicPr>
          <p:cNvPr id="5" name="Picture 4" descr="Logo&#10;&#10;Description automatically generated">
            <a:extLst>
              <a:ext uri="{FF2B5EF4-FFF2-40B4-BE49-F238E27FC236}">
                <a16:creationId xmlns:a16="http://schemas.microsoft.com/office/drawing/2014/main" id="{33FA0B8C-876F-694F-84C0-4BB4E4816702}"/>
              </a:ext>
            </a:extLst>
          </p:cNvPr>
          <p:cNvPicPr>
            <a:picLocks noChangeAspect="1"/>
          </p:cNvPicPr>
          <p:nvPr/>
        </p:nvPicPr>
        <p:blipFill>
          <a:blip r:embed="rId7"/>
          <a:stretch>
            <a:fillRect/>
          </a:stretch>
        </p:blipFill>
        <p:spPr>
          <a:xfrm>
            <a:off x="5502729" y="2550684"/>
            <a:ext cx="2304046" cy="2115961"/>
          </a:xfrm>
          <a:prstGeom prst="rect">
            <a:avLst/>
          </a:prstGeom>
        </p:spPr>
      </p:pic>
      <p:sp>
        <p:nvSpPr>
          <p:cNvPr id="17" name="TextBox 16">
            <a:extLst>
              <a:ext uri="{FF2B5EF4-FFF2-40B4-BE49-F238E27FC236}">
                <a16:creationId xmlns:a16="http://schemas.microsoft.com/office/drawing/2014/main" id="{76DA76E2-8F39-3045-B6B3-525FAE82C06A}"/>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C6FF446B-08E9-D146-A3F8-858E1CF1E525}"/>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7</a:t>
            </a:fld>
            <a:r>
              <a:rPr lang="en-US" sz="900" dirty="0">
                <a:solidFill>
                  <a:srgbClr val="939393"/>
                </a:solidFill>
                <a:latin typeface="Sofia Pro Soft Light" panose="020B0000000000000000" pitchFamily="34" charset="0"/>
              </a:rPr>
              <a:t>   </a:t>
            </a:r>
          </a:p>
        </p:txBody>
      </p:sp>
      <p:pic>
        <p:nvPicPr>
          <p:cNvPr id="20" name="Picture 19" descr="A picture containing icon&#10;&#10;Description automatically generated">
            <a:extLst>
              <a:ext uri="{FF2B5EF4-FFF2-40B4-BE49-F238E27FC236}">
                <a16:creationId xmlns:a16="http://schemas.microsoft.com/office/drawing/2014/main" id="{AB4512F2-9B64-8D42-AB4A-6FE23426D325}"/>
              </a:ext>
            </a:extLst>
          </p:cNvPr>
          <p:cNvPicPr>
            <a:picLocks noChangeAspect="1"/>
          </p:cNvPicPr>
          <p:nvPr/>
        </p:nvPicPr>
        <p:blipFill rotWithShape="1">
          <a:blip r:embed="rId8">
            <a:alphaModFix amt="18000"/>
          </a:blip>
          <a:srcRect t="1" r="24248" b="-11209"/>
          <a:stretch/>
        </p:blipFill>
        <p:spPr>
          <a:xfrm>
            <a:off x="4447699" y="5479630"/>
            <a:ext cx="4696302" cy="572555"/>
          </a:xfrm>
          <a:prstGeom prst="rect">
            <a:avLst/>
          </a:prstGeom>
        </p:spPr>
      </p:pic>
    </p:spTree>
    <p:extLst>
      <p:ext uri="{BB962C8B-B14F-4D97-AF65-F5344CB8AC3E}">
        <p14:creationId xmlns:p14="http://schemas.microsoft.com/office/powerpoint/2010/main" val="15754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7</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785775" cy="923330"/>
          </a:xfrm>
          <a:prstGeom prst="rect">
            <a:avLst/>
          </a:prstGeom>
          <a:noFill/>
        </p:spPr>
        <p:txBody>
          <a:bodyPr wrap="square" rtlCol="0">
            <a:spAutoFit/>
          </a:bodyPr>
          <a:lstStyle/>
          <a:p>
            <a:r>
              <a:rPr lang="en-GB" dirty="0">
                <a:solidFill>
                  <a:srgbClr val="636363"/>
                </a:solidFill>
                <a:latin typeface="Sofia Pro Extra Light" pitchFamily="2" charset="77"/>
              </a:rPr>
              <a:t>This indicates that there is a level crossing ahead that uses either automatic barriers or gates operated manually by railway staff.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3751885"/>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173107"/>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that has a gate or a barrier. </a:t>
            </a:r>
          </a:p>
        </p:txBody>
      </p:sp>
      <p:pic>
        <p:nvPicPr>
          <p:cNvPr id="9" name="Picture 8" descr="Icon&#10;&#10;Description automatically generated">
            <a:extLst>
              <a:ext uri="{FF2B5EF4-FFF2-40B4-BE49-F238E27FC236}">
                <a16:creationId xmlns:a16="http://schemas.microsoft.com/office/drawing/2014/main" id="{741D2F6A-0AC3-F54B-B8CE-C8B6E3D6A1D0}"/>
              </a:ext>
            </a:extLst>
          </p:cNvPr>
          <p:cNvPicPr>
            <a:picLocks noChangeAspect="1"/>
          </p:cNvPicPr>
          <p:nvPr/>
        </p:nvPicPr>
        <p:blipFill>
          <a:blip r:embed="rId7"/>
          <a:stretch>
            <a:fillRect/>
          </a:stretch>
        </p:blipFill>
        <p:spPr>
          <a:xfrm>
            <a:off x="5485067" y="2550684"/>
            <a:ext cx="2321708" cy="1956254"/>
          </a:xfrm>
          <a:prstGeom prst="rect">
            <a:avLst/>
          </a:prstGeom>
        </p:spPr>
      </p:pic>
      <p:sp>
        <p:nvSpPr>
          <p:cNvPr id="17" name="TextBox 16">
            <a:extLst>
              <a:ext uri="{FF2B5EF4-FFF2-40B4-BE49-F238E27FC236}">
                <a16:creationId xmlns:a16="http://schemas.microsoft.com/office/drawing/2014/main" id="{A82F6A59-7E21-C345-B123-44F673A0EA0F}"/>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20" name="TextBox 19">
            <a:extLst>
              <a:ext uri="{FF2B5EF4-FFF2-40B4-BE49-F238E27FC236}">
                <a16:creationId xmlns:a16="http://schemas.microsoft.com/office/drawing/2014/main" id="{A6177FFC-97AC-3E4D-AD94-58725A2C6160}"/>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8</a:t>
            </a:fld>
            <a:r>
              <a:rPr lang="en-US" sz="900" dirty="0">
                <a:solidFill>
                  <a:srgbClr val="939393"/>
                </a:solidFill>
                <a:latin typeface="Sofia Pro Soft Light" panose="020B0000000000000000" pitchFamily="34" charset="0"/>
              </a:rPr>
              <a:t>   </a:t>
            </a:r>
          </a:p>
        </p:txBody>
      </p:sp>
      <p:pic>
        <p:nvPicPr>
          <p:cNvPr id="21" name="Picture 20" descr="Shape&#10;&#10;Description automatically generated">
            <a:extLst>
              <a:ext uri="{FF2B5EF4-FFF2-40B4-BE49-F238E27FC236}">
                <a16:creationId xmlns:a16="http://schemas.microsoft.com/office/drawing/2014/main" id="{CD8145CF-90D4-0F48-A576-9B7874F35BB8}"/>
              </a:ext>
            </a:extLst>
          </p:cNvPr>
          <p:cNvPicPr>
            <a:picLocks noChangeAspect="1"/>
          </p:cNvPicPr>
          <p:nvPr/>
        </p:nvPicPr>
        <p:blipFill rotWithShape="1">
          <a:blip r:embed="rId8">
            <a:alphaModFix amt="18000"/>
          </a:blip>
          <a:srcRect r="14617" b="42650"/>
          <a:stretch/>
        </p:blipFill>
        <p:spPr>
          <a:xfrm rot="10800000" flipV="1">
            <a:off x="0" y="3751885"/>
            <a:ext cx="6420480" cy="2703138"/>
          </a:xfrm>
          <a:prstGeom prst="rect">
            <a:avLst/>
          </a:prstGeom>
        </p:spPr>
      </p:pic>
    </p:spTree>
    <p:extLst>
      <p:ext uri="{BB962C8B-B14F-4D97-AF65-F5344CB8AC3E}">
        <p14:creationId xmlns:p14="http://schemas.microsoft.com/office/powerpoint/2010/main" val="26717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E2A9453-1863-804B-9565-1576621BD871}"/>
              </a:ext>
            </a:extLst>
          </p:cNvPr>
          <p:cNvPicPr>
            <a:picLocks noChangeAspect="1"/>
          </p:cNvPicPr>
          <p:nvPr/>
        </p:nvPicPr>
        <p:blipFill>
          <a:blip r:embed="rId3"/>
          <a:stretch>
            <a:fillRect/>
          </a:stretch>
        </p:blipFill>
        <p:spPr>
          <a:xfrm>
            <a:off x="259358" y="1157075"/>
            <a:ext cx="6457127" cy="103938"/>
          </a:xfrm>
          <a:prstGeom prst="rect">
            <a:avLst/>
          </a:prstGeom>
        </p:spPr>
      </p:pic>
      <p:pic>
        <p:nvPicPr>
          <p:cNvPr id="3" name="Picture 2" descr="A picture containing text, transport&#10;&#10;Description automatically generated">
            <a:extLst>
              <a:ext uri="{FF2B5EF4-FFF2-40B4-BE49-F238E27FC236}">
                <a16:creationId xmlns:a16="http://schemas.microsoft.com/office/drawing/2014/main" id="{A3D88B3D-9F29-244E-A1E5-BD93BE27E0F4}"/>
              </a:ext>
            </a:extLst>
          </p:cNvPr>
          <p:cNvPicPr>
            <a:picLocks noChangeAspect="1"/>
          </p:cNvPicPr>
          <p:nvPr/>
        </p:nvPicPr>
        <p:blipFill>
          <a:blip r:embed="rId4"/>
          <a:stretch>
            <a:fillRect/>
          </a:stretch>
        </p:blipFill>
        <p:spPr>
          <a:xfrm>
            <a:off x="113042" y="1409508"/>
            <a:ext cx="1922587" cy="572040"/>
          </a:xfrm>
          <a:prstGeom prst="rect">
            <a:avLst/>
          </a:prstGeom>
        </p:spPr>
      </p:pic>
      <p:sp>
        <p:nvSpPr>
          <p:cNvPr id="27" name="TextBox 26">
            <a:extLst>
              <a:ext uri="{FF2B5EF4-FFF2-40B4-BE49-F238E27FC236}">
                <a16:creationId xmlns:a16="http://schemas.microsoft.com/office/drawing/2014/main" id="{32B59D08-F414-5048-B8C3-E678D585E45B}"/>
              </a:ext>
            </a:extLst>
          </p:cNvPr>
          <p:cNvSpPr txBox="1"/>
          <p:nvPr/>
        </p:nvSpPr>
        <p:spPr>
          <a:xfrm>
            <a:off x="259359" y="1409509"/>
            <a:ext cx="3104327" cy="738664"/>
          </a:xfrm>
          <a:prstGeom prst="rect">
            <a:avLst/>
          </a:prstGeom>
          <a:noFill/>
        </p:spPr>
        <p:txBody>
          <a:bodyPr wrap="square" rtlCol="0">
            <a:spAutoFit/>
          </a:bodyPr>
          <a:lstStyle/>
          <a:p>
            <a:r>
              <a:rPr lang="en-GB" sz="2400" dirty="0">
                <a:latin typeface="Sofia Pro Soft Medium" panose="020B0000000000000000" pitchFamily="34" charset="0"/>
              </a:rPr>
              <a:t>Question 8</a:t>
            </a:r>
          </a:p>
          <a:p>
            <a:endParaRPr lang="en-US" dirty="0"/>
          </a:p>
        </p:txBody>
      </p:sp>
      <p:pic>
        <p:nvPicPr>
          <p:cNvPr id="31" name="Picture 30" descr="Text, logo&#10;&#10;Description automatically generated">
            <a:extLst>
              <a:ext uri="{FF2B5EF4-FFF2-40B4-BE49-F238E27FC236}">
                <a16:creationId xmlns:a16="http://schemas.microsoft.com/office/drawing/2014/main" id="{949AD210-FD50-CE49-83AB-2ABAC221EC56}"/>
              </a:ext>
            </a:extLst>
          </p:cNvPr>
          <p:cNvPicPr>
            <a:picLocks noChangeAspect="1"/>
          </p:cNvPicPr>
          <p:nvPr/>
        </p:nvPicPr>
        <p:blipFill>
          <a:blip r:embed="rId5"/>
          <a:stretch>
            <a:fillRect/>
          </a:stretch>
        </p:blipFill>
        <p:spPr>
          <a:xfrm>
            <a:off x="6260376" y="168979"/>
            <a:ext cx="2574282" cy="940603"/>
          </a:xfrm>
          <a:prstGeom prst="rect">
            <a:avLst/>
          </a:prstGeom>
        </p:spPr>
      </p:pic>
      <p:pic>
        <p:nvPicPr>
          <p:cNvPr id="22" name="Picture 21">
            <a:extLst>
              <a:ext uri="{FF2B5EF4-FFF2-40B4-BE49-F238E27FC236}">
                <a16:creationId xmlns:a16="http://schemas.microsoft.com/office/drawing/2014/main" id="{B4AA51FD-80B9-3042-80A0-7F4A017CE4C4}"/>
              </a:ext>
            </a:extLst>
          </p:cNvPr>
          <p:cNvPicPr>
            <a:picLocks noChangeAspect="1"/>
          </p:cNvPicPr>
          <p:nvPr/>
        </p:nvPicPr>
        <p:blipFill>
          <a:blip r:embed="rId6"/>
          <a:stretch>
            <a:fillRect/>
          </a:stretch>
        </p:blipFill>
        <p:spPr>
          <a:xfrm>
            <a:off x="212581" y="6455023"/>
            <a:ext cx="8837236" cy="60946"/>
          </a:xfrm>
          <a:prstGeom prst="rect">
            <a:avLst/>
          </a:prstGeom>
        </p:spPr>
      </p:pic>
      <p:sp>
        <p:nvSpPr>
          <p:cNvPr id="14" name="TextBox 13">
            <a:extLst>
              <a:ext uri="{FF2B5EF4-FFF2-40B4-BE49-F238E27FC236}">
                <a16:creationId xmlns:a16="http://schemas.microsoft.com/office/drawing/2014/main" id="{E4BF6903-4885-8844-8BB1-2C09134B7AB1}"/>
              </a:ext>
            </a:extLst>
          </p:cNvPr>
          <p:cNvSpPr txBox="1"/>
          <p:nvPr/>
        </p:nvSpPr>
        <p:spPr>
          <a:xfrm>
            <a:off x="299358" y="2221812"/>
            <a:ext cx="4693557" cy="369332"/>
          </a:xfrm>
          <a:prstGeom prst="rect">
            <a:avLst/>
          </a:prstGeom>
          <a:noFill/>
        </p:spPr>
        <p:txBody>
          <a:bodyPr wrap="square" rtlCol="0">
            <a:spAutoFit/>
          </a:bodyPr>
          <a:lstStyle/>
          <a:p>
            <a:pPr>
              <a:spcAft>
                <a:spcPts val="600"/>
              </a:spcAft>
            </a:pPr>
            <a:r>
              <a:rPr lang="en-GB" b="1" dirty="0">
                <a:latin typeface="Sofia Pro Extra Light" pitchFamily="2" charset="77"/>
              </a:rPr>
              <a:t>What does it mean? </a:t>
            </a:r>
          </a:p>
        </p:txBody>
      </p:sp>
      <p:sp>
        <p:nvSpPr>
          <p:cNvPr id="15" name="TextBox 14">
            <a:extLst>
              <a:ext uri="{FF2B5EF4-FFF2-40B4-BE49-F238E27FC236}">
                <a16:creationId xmlns:a16="http://schemas.microsoft.com/office/drawing/2014/main" id="{18017476-F89E-054E-A5A2-888BEDACD6E8}"/>
              </a:ext>
            </a:extLst>
          </p:cNvPr>
          <p:cNvSpPr txBox="1"/>
          <p:nvPr/>
        </p:nvSpPr>
        <p:spPr>
          <a:xfrm>
            <a:off x="308738" y="2685143"/>
            <a:ext cx="4785775" cy="1477328"/>
          </a:xfrm>
          <a:prstGeom prst="rect">
            <a:avLst/>
          </a:prstGeom>
          <a:noFill/>
        </p:spPr>
        <p:txBody>
          <a:bodyPr wrap="square" rtlCol="0">
            <a:spAutoFit/>
          </a:bodyPr>
          <a:lstStyle/>
          <a:p>
            <a:r>
              <a:rPr lang="en-GB" dirty="0">
                <a:solidFill>
                  <a:srgbClr val="636363"/>
                </a:solidFill>
                <a:latin typeface="Sofia Pro Extra Light" pitchFamily="2" charset="77"/>
              </a:rPr>
              <a:t>If the lights at a level crossing continue to show, another train may be approaching.</a:t>
            </a:r>
          </a:p>
          <a:p>
            <a:r>
              <a:rPr lang="en-GB" dirty="0">
                <a:solidFill>
                  <a:srgbClr val="636363"/>
                </a:solidFill>
                <a:latin typeface="Sofia Pro Extra Light" pitchFamily="2" charset="77"/>
              </a:rPr>
              <a:t>The sound that the warning makes changes when this happens too so you know there is a second train approaching. </a:t>
            </a:r>
          </a:p>
        </p:txBody>
      </p:sp>
      <p:sp>
        <p:nvSpPr>
          <p:cNvPr id="16" name="TextBox 15">
            <a:extLst>
              <a:ext uri="{FF2B5EF4-FFF2-40B4-BE49-F238E27FC236}">
                <a16:creationId xmlns:a16="http://schemas.microsoft.com/office/drawing/2014/main" id="{918BEE5B-CF0B-134E-A6EE-FB7EEDDAC7FB}"/>
              </a:ext>
            </a:extLst>
          </p:cNvPr>
          <p:cNvSpPr txBox="1"/>
          <p:nvPr/>
        </p:nvSpPr>
        <p:spPr>
          <a:xfrm>
            <a:off x="308739" y="4274100"/>
            <a:ext cx="4684176" cy="369332"/>
          </a:xfrm>
          <a:prstGeom prst="rect">
            <a:avLst/>
          </a:prstGeom>
          <a:noFill/>
        </p:spPr>
        <p:txBody>
          <a:bodyPr wrap="square" rtlCol="0">
            <a:spAutoFit/>
          </a:bodyPr>
          <a:lstStyle/>
          <a:p>
            <a:r>
              <a:rPr lang="en-GB" b="1" dirty="0">
                <a:latin typeface="Sofia Pro Extra Light" pitchFamily="2" charset="77"/>
              </a:rPr>
              <a:t>Where would you see it? </a:t>
            </a:r>
          </a:p>
        </p:txBody>
      </p:sp>
      <p:sp>
        <p:nvSpPr>
          <p:cNvPr id="18" name="TextBox 17">
            <a:extLst>
              <a:ext uri="{FF2B5EF4-FFF2-40B4-BE49-F238E27FC236}">
                <a16:creationId xmlns:a16="http://schemas.microsoft.com/office/drawing/2014/main" id="{1789B801-B221-0E48-886C-852C5EFB36DA}"/>
              </a:ext>
            </a:extLst>
          </p:cNvPr>
          <p:cNvSpPr txBox="1"/>
          <p:nvPr/>
        </p:nvSpPr>
        <p:spPr>
          <a:xfrm>
            <a:off x="308738" y="4695322"/>
            <a:ext cx="4974461" cy="369332"/>
          </a:xfrm>
          <a:prstGeom prst="rect">
            <a:avLst/>
          </a:prstGeom>
          <a:noFill/>
        </p:spPr>
        <p:txBody>
          <a:bodyPr wrap="square" rtlCol="0">
            <a:spAutoFit/>
          </a:bodyPr>
          <a:lstStyle/>
          <a:p>
            <a:r>
              <a:rPr lang="en-GB" dirty="0">
                <a:solidFill>
                  <a:srgbClr val="636363"/>
                </a:solidFill>
                <a:latin typeface="Sofia Pro Extra Light" pitchFamily="2" charset="77"/>
              </a:rPr>
              <a:t>At a level crossing. </a:t>
            </a:r>
          </a:p>
        </p:txBody>
      </p:sp>
      <p:pic>
        <p:nvPicPr>
          <p:cNvPr id="7" name="Picture 6">
            <a:extLst>
              <a:ext uri="{FF2B5EF4-FFF2-40B4-BE49-F238E27FC236}">
                <a16:creationId xmlns:a16="http://schemas.microsoft.com/office/drawing/2014/main" id="{B8BAC0F3-B85C-344E-AF4E-5DA7D0455A1F}"/>
              </a:ext>
            </a:extLst>
          </p:cNvPr>
          <p:cNvPicPr>
            <a:picLocks noChangeAspect="1"/>
          </p:cNvPicPr>
          <p:nvPr/>
        </p:nvPicPr>
        <p:blipFill>
          <a:blip r:embed="rId7"/>
          <a:stretch>
            <a:fillRect/>
          </a:stretch>
        </p:blipFill>
        <p:spPr>
          <a:xfrm>
            <a:off x="5367573" y="2651382"/>
            <a:ext cx="2524518" cy="1248972"/>
          </a:xfrm>
          <a:prstGeom prst="rect">
            <a:avLst/>
          </a:prstGeom>
        </p:spPr>
      </p:pic>
      <p:sp>
        <p:nvSpPr>
          <p:cNvPr id="17" name="TextBox 16">
            <a:extLst>
              <a:ext uri="{FF2B5EF4-FFF2-40B4-BE49-F238E27FC236}">
                <a16:creationId xmlns:a16="http://schemas.microsoft.com/office/drawing/2014/main" id="{F4536B79-BCE3-944C-B792-021571D47161}"/>
              </a:ext>
            </a:extLst>
          </p:cNvPr>
          <p:cNvSpPr txBox="1"/>
          <p:nvPr/>
        </p:nvSpPr>
        <p:spPr>
          <a:xfrm>
            <a:off x="178356" y="6531086"/>
            <a:ext cx="2774129" cy="246221"/>
          </a:xfrm>
          <a:prstGeom prst="rect">
            <a:avLst/>
          </a:prstGeom>
          <a:noFill/>
        </p:spPr>
        <p:txBody>
          <a:bodyPr wrap="square" rtlCol="0">
            <a:spAutoFit/>
          </a:bodyPr>
          <a:lstStyle/>
          <a:p>
            <a:r>
              <a:rPr lang="en-US" sz="1000" b="1" dirty="0">
                <a:latin typeface="Sofia Pro Soft Bold" panose="020B0000000000000000" pitchFamily="34" charset="0"/>
              </a:rPr>
              <a:t>www.switchedonrailsafety.co.uk</a:t>
            </a:r>
          </a:p>
        </p:txBody>
      </p:sp>
      <p:sp>
        <p:nvSpPr>
          <p:cNvPr id="19" name="TextBox 18">
            <a:extLst>
              <a:ext uri="{FF2B5EF4-FFF2-40B4-BE49-F238E27FC236}">
                <a16:creationId xmlns:a16="http://schemas.microsoft.com/office/drawing/2014/main" id="{8CDB316E-B0FD-1F41-A934-FA743AE13EE9}"/>
              </a:ext>
            </a:extLst>
          </p:cNvPr>
          <p:cNvSpPr txBox="1"/>
          <p:nvPr/>
        </p:nvSpPr>
        <p:spPr>
          <a:xfrm>
            <a:off x="5399315" y="6567778"/>
            <a:ext cx="3566332" cy="230832"/>
          </a:xfrm>
          <a:prstGeom prst="rect">
            <a:avLst/>
          </a:prstGeom>
          <a:noFill/>
        </p:spPr>
        <p:txBody>
          <a:bodyPr wrap="square" rtlCol="0">
            <a:spAutoFit/>
          </a:bodyPr>
          <a:lstStyle/>
          <a:p>
            <a:pPr algn="r"/>
            <a:r>
              <a:rPr lang="en-US" sz="900" dirty="0">
                <a:solidFill>
                  <a:srgbClr val="939393"/>
                </a:solidFill>
                <a:latin typeface="Sofia Pro Soft Light" panose="020B0000000000000000" pitchFamily="34" charset="0"/>
              </a:rPr>
              <a:t>Sight-seeing: Are you </a:t>
            </a:r>
            <a:r>
              <a:rPr lang="en-US" sz="900" b="1" dirty="0">
                <a:solidFill>
                  <a:srgbClr val="939393"/>
                </a:solidFill>
                <a:latin typeface="Sofia Pro Soft Bold" panose="020B0000000000000000" pitchFamily="34" charset="0"/>
              </a:rPr>
              <a:t>Switched On</a:t>
            </a:r>
            <a:r>
              <a:rPr lang="en-US" sz="900" dirty="0">
                <a:solidFill>
                  <a:srgbClr val="939393"/>
                </a:solidFill>
                <a:latin typeface="Sofia Pro Soft Light" panose="020B0000000000000000" pitchFamily="34" charset="0"/>
              </a:rPr>
              <a:t>?   </a:t>
            </a:r>
            <a:fld id="{3016ACB7-2B43-DA48-9D8B-30F370E2211C}" type="slidenum">
              <a:rPr lang="en-US" sz="900" smtClean="0">
                <a:solidFill>
                  <a:srgbClr val="939393"/>
                </a:solidFill>
                <a:latin typeface="Sofia Pro Soft Light" panose="020B0000000000000000" pitchFamily="34" charset="0"/>
              </a:rPr>
              <a:t>9</a:t>
            </a:fld>
            <a:r>
              <a:rPr lang="en-US" sz="900" dirty="0">
                <a:solidFill>
                  <a:srgbClr val="939393"/>
                </a:solidFill>
                <a:latin typeface="Sofia Pro Soft Light" panose="020B0000000000000000" pitchFamily="34" charset="0"/>
              </a:rPr>
              <a:t>   </a:t>
            </a:r>
          </a:p>
        </p:txBody>
      </p:sp>
      <p:pic>
        <p:nvPicPr>
          <p:cNvPr id="21" name="Picture 20" descr="Shape&#10;&#10;Description automatically generated">
            <a:extLst>
              <a:ext uri="{FF2B5EF4-FFF2-40B4-BE49-F238E27FC236}">
                <a16:creationId xmlns:a16="http://schemas.microsoft.com/office/drawing/2014/main" id="{056BD720-EBCB-584D-946D-345703EC1B07}"/>
              </a:ext>
            </a:extLst>
          </p:cNvPr>
          <p:cNvPicPr>
            <a:picLocks noChangeAspect="1"/>
          </p:cNvPicPr>
          <p:nvPr/>
        </p:nvPicPr>
        <p:blipFill rotWithShape="1">
          <a:blip r:embed="rId8">
            <a:alphaModFix amt="18000"/>
          </a:blip>
          <a:srcRect r="14617" b="17612"/>
          <a:stretch/>
        </p:blipFill>
        <p:spPr>
          <a:xfrm flipV="1">
            <a:off x="2682783" y="0"/>
            <a:ext cx="6420480" cy="3883306"/>
          </a:xfrm>
          <a:prstGeom prst="rect">
            <a:avLst/>
          </a:prstGeom>
        </p:spPr>
      </p:pic>
    </p:spTree>
    <p:extLst>
      <p:ext uri="{BB962C8B-B14F-4D97-AF65-F5344CB8AC3E}">
        <p14:creationId xmlns:p14="http://schemas.microsoft.com/office/powerpoint/2010/main" val="19189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850</TotalTime>
  <Words>1213</Words>
  <Application>Microsoft Macintosh PowerPoint</Application>
  <PresentationFormat>On-screen Show (4:3)</PresentationFormat>
  <Paragraphs>134</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Sofia Pro Extra Light</vt:lpstr>
      <vt:lpstr>Sofia Pro Soft Bold</vt:lpstr>
      <vt:lpstr>Sofia Pro Soft Light</vt:lpstr>
      <vt:lpstr>Sofia Pro Soft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Cockerell</dc:creator>
  <cp:lastModifiedBy>Nicola Cockerell</cp:lastModifiedBy>
  <cp:revision>48</cp:revision>
  <dcterms:created xsi:type="dcterms:W3CDTF">2021-08-23T13:40:52Z</dcterms:created>
  <dcterms:modified xsi:type="dcterms:W3CDTF">2021-10-11T12:11:31Z</dcterms:modified>
</cp:coreProperties>
</file>