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6" r:id="rId6"/>
    <p:sldId id="262" r:id="rId7"/>
    <p:sldId id="269" r:id="rId8"/>
    <p:sldId id="263" r:id="rId9"/>
    <p:sldId id="270" r:id="rId10"/>
    <p:sldId id="271" r:id="rId11"/>
    <p:sldId id="272" r:id="rId12"/>
    <p:sldId id="273" r:id="rId13"/>
    <p:sldId id="265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rufus" initials="jr" lastIdx="4" clrIdx="0">
    <p:extLst>
      <p:ext uri="{19B8F6BF-5375-455C-9EA6-DF929625EA0E}">
        <p15:presenceInfo xmlns:p15="http://schemas.microsoft.com/office/powerpoint/2012/main" userId="5f41883c3e17fd24" providerId="Windows Live"/>
      </p:ext>
    </p:extLst>
  </p:cmAuthor>
  <p:cmAuthor id="2" name="Becky Hipkiss" initials="BH" lastIdx="7" clrIdx="1">
    <p:extLst>
      <p:ext uri="{19B8F6BF-5375-455C-9EA6-DF929625EA0E}">
        <p15:presenceInfo xmlns:p15="http://schemas.microsoft.com/office/powerpoint/2012/main" userId="S::BeckyH@hopscotchconsulting.co.uk::a2950b9c-f8a7-4998-9623-5862537f70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2D7B"/>
    <a:srgbClr val="636363"/>
    <a:srgbClr val="939393"/>
    <a:srgbClr val="00A0DC"/>
    <a:srgbClr val="00A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96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3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9CCAA-AF55-8E44-A285-6D4CA953F73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4320D-98D4-3C4E-AC0B-3B10891AB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9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C34320D-98D4-3C4E-AC0B-3B10891AB10B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108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C34320D-98D4-3C4E-AC0B-3B10891AB10B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30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5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2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5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5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6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9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9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9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EE491-0635-B048-B883-A181BC8F2C2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881CF-E509-1147-981F-2805BB096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8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68979"/>
            <a:ext cx="8871858" cy="6569279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83C2A64-D8E4-5C42-BFC5-E53C7461A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8078">
            <a:off x="288668" y="5607250"/>
            <a:ext cx="1137037" cy="740960"/>
          </a:xfrm>
          <a:prstGeom prst="rect">
            <a:avLst/>
          </a:prstGeom>
        </p:spPr>
      </p:pic>
      <p:pic>
        <p:nvPicPr>
          <p:cNvPr id="9" name="Picture 8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D1C9B564-E599-5F45-B844-E3B0912A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459" y="5607251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967">
            <a:off x="3189914" y="5692648"/>
            <a:ext cx="1137037" cy="740960"/>
          </a:xfrm>
          <a:prstGeom prst="rect">
            <a:avLst/>
          </a:prstGeom>
        </p:spPr>
      </p:pic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8652">
            <a:off x="4707350" y="5701979"/>
            <a:ext cx="1137037" cy="740960"/>
          </a:xfrm>
          <a:prstGeom prst="rect">
            <a:avLst/>
          </a:prstGeom>
        </p:spPr>
      </p:pic>
      <p:pic>
        <p:nvPicPr>
          <p:cNvPr id="12" name="Picture 11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4064DCCD-BE81-A64C-8EE5-EBC6BF2B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8078">
            <a:off x="6193698" y="5643943"/>
            <a:ext cx="1137037" cy="740960"/>
          </a:xfrm>
          <a:prstGeom prst="rect">
            <a:avLst/>
          </a:prstGeom>
        </p:spPr>
      </p:pic>
      <p:pic>
        <p:nvPicPr>
          <p:cNvPr id="13" name="Picture 1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5ABEED7-8E56-5F45-AF77-64FD61BBB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5095">
            <a:off x="7645762" y="5708596"/>
            <a:ext cx="1137037" cy="740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B6A15-5C3D-7746-90E8-A575AAACF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54" y="2837019"/>
            <a:ext cx="5006848" cy="9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7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4759F544-AB40-B646-B135-C188C8EC4F80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10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629888" y="2672486"/>
            <a:ext cx="540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Beth ddylech chi ei wneud os ydych chi'n clywed </a:t>
            </a:r>
            <a:br>
              <a:rPr lang="cy-GB" dirty="0">
                <a:solidFill>
                  <a:srgbClr val="636363"/>
                </a:solidFill>
                <a:latin typeface="Sofia Pro Light" pitchFamily="2" charset="77"/>
              </a:rPr>
            </a:b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y sŵn hwn?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629889" y="3401556"/>
            <a:ext cx="5400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Dyma </a:t>
            </a:r>
            <a:r>
              <a:rPr lang="cy-GB" b="1">
                <a:solidFill>
                  <a:srgbClr val="8C2D7B"/>
                </a:solidFill>
                <a:latin typeface="Sofia Pro Soft Bold" panose="020B0000000000000000" pitchFamily="34" charset="0"/>
              </a:rPr>
              <a:t>gyhoeddiad</a:t>
            </a:r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 a allai fod yn bwysig i chi. Gwrandewch yn ofalus, mae cyhoeddiadau'n dweud wrthym am drenau'n cyrraedd ac yn gadael a gallent ddweud wrthym a yw trên cyflym yn agosáu neu a allai'ch trên fod yn gadael o blatfform gwahanol. 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5929970-B35C-2342-98CE-273760983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356" y="1574084"/>
            <a:ext cx="3151510" cy="4914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2D2112-EB5A-364C-835B-0E1C064AFCA6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WhatsThatSound_SFX_SpeakerAnnouncement.mp3" descr="WhatsThatSound_SFX_SpeakerAnnouncement.mp3">
            <a:hlinkClick r:id="" action="ppaction://media"/>
            <a:extLst>
              <a:ext uri="{FF2B5EF4-FFF2-40B4-BE49-F238E27FC236}">
                <a16:creationId xmlns:a16="http://schemas.microsoft.com/office/drawing/2014/main" id="{2867324C-CD3B-484F-BF0D-BFF3EFACE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5779" y="1519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4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690AC5D-F544-7144-9E46-73A181AD6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54" y="1587838"/>
            <a:ext cx="3698790" cy="47962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4759F544-AB40-B646-B135-C188C8EC4F80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11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20988652">
            <a:off x="4512807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1268078">
            <a:off x="6014127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2050967">
            <a:off x="2995371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 rot="20695095">
            <a:off x="7466191" y="5498928"/>
            <a:ext cx="1137037" cy="740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2961567" y="267248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Beth ddylech chi ei wneud os ydych chi'n clywed y sŵn hwn?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3214920" y="3397518"/>
            <a:ext cx="5400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Mae'r sŵn hwn yn dangos i ni fod </a:t>
            </a:r>
            <a:r>
              <a:rPr lang="cy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trên yn agosáu</a:t>
            </a: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. Mae angen i ni aros ymhell yn ôl o'r cledrau ac aros i'r larwm stopio cyn gwirio ei bod hi'n ddiogel croesi dros y cledrau.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1BC4-D482-114D-98CA-68F364E2CCFF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TrainPassingAtCrossing1.wav" descr="TrainPassingAtCrossing1.wav">
            <a:hlinkClick r:id="" action="ppaction://media"/>
            <a:extLst>
              <a:ext uri="{FF2B5EF4-FFF2-40B4-BE49-F238E27FC236}">
                <a16:creationId xmlns:a16="http://schemas.microsoft.com/office/drawing/2014/main" id="{91D44832-2EF9-224B-B274-0A0D282B9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0016" y="14783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2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11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4759F544-AB40-B646-B135-C188C8EC4F80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12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350969" y="2672486"/>
            <a:ext cx="540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Beth ddylech chi ei wneud os ydych chi'n clywed </a:t>
            </a:r>
            <a:br>
              <a:rPr lang="cy-GB" dirty="0">
                <a:solidFill>
                  <a:srgbClr val="636363"/>
                </a:solidFill>
                <a:latin typeface="Sofia Pro Light" pitchFamily="2" charset="77"/>
              </a:rPr>
            </a:b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y sŵn hwn?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470209" y="3390738"/>
            <a:ext cx="5537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 </a:t>
            </a:r>
            <a:r>
              <a:rPr lang="cy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Corn trên</a:t>
            </a: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yw hwn. Weithiau mae gyrwyr trên yn defnyddio cyrn ar groesfannau gwastad cyn twneli ac os ydyn nhw'n agosáu at bobl sy'n gweithio ar reilffyrdd y trên. Mae'r sŵn hwn yn golygu bod trên yn agosáu a dylem aros yn </a:t>
            </a:r>
            <a:r>
              <a:rPr lang="cy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Effro </a:t>
            </a: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a sicrhau ein bod yn talu sylw i'r arwyddion diogelwch. </a:t>
            </a:r>
          </a:p>
        </p:txBody>
      </p:sp>
      <p:pic>
        <p:nvPicPr>
          <p:cNvPr id="17" name="Picture 1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B0AF44C0-81CC-914F-9888-974A9DCD65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18" name="Picture 17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E1DF880-5168-F046-9A6A-9E3FF22C35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22" name="Picture 21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BB5AB4C9-A928-9E49-A68C-B35C60B71E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4" name="Picture 2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72F2C420-E4F8-7B4F-929F-E1A535ABDF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pic>
        <p:nvPicPr>
          <p:cNvPr id="6" name="Picture 5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0F1FE64D-0FAE-B741-AD77-2CFF966E8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237" y="1515612"/>
            <a:ext cx="2615719" cy="5032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0A5EF7-6539-7947-94EA-3B0375929803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TrainHorn.wav" descr="TrainHorn.wav">
            <a:hlinkClick r:id="" action="ppaction://media"/>
            <a:extLst>
              <a:ext uri="{FF2B5EF4-FFF2-40B4-BE49-F238E27FC236}">
                <a16:creationId xmlns:a16="http://schemas.microsoft.com/office/drawing/2014/main" id="{4B34FC05-3C3C-864C-973D-C460BCB0F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4147" y="16035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12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44D90C9F-DEE7-1A45-B58D-51CA3A3F5D06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13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3933A9-41F0-F044-B5BC-09B4057D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89613" y="1123918"/>
            <a:ext cx="2970002" cy="52904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845288-BA15-1D44-8602-6669BD783C26}"/>
              </a:ext>
            </a:extLst>
          </p:cNvPr>
          <p:cNvSpPr txBox="1"/>
          <p:nvPr/>
        </p:nvSpPr>
        <p:spPr>
          <a:xfrm>
            <a:off x="1198242" y="1467566"/>
            <a:ext cx="415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Pa un o'r arwyddion hyn sy'n golygu </a:t>
            </a:r>
          </a:p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aros yn ôl o ymyl y platfform? </a:t>
            </a: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C2177B36-8221-994C-9417-D6CD59819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771" y="2577540"/>
            <a:ext cx="1413708" cy="2585757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4F9893DB-88E8-3846-B59B-2A59CC891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485" y="3127948"/>
            <a:ext cx="2970002" cy="11408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5E686C3-C269-E447-A89A-7F67CA9567F1}"/>
              </a:ext>
            </a:extLst>
          </p:cNvPr>
          <p:cNvSpPr/>
          <p:nvPr/>
        </p:nvSpPr>
        <p:spPr>
          <a:xfrm>
            <a:off x="2737059" y="3006660"/>
            <a:ext cx="3349269" cy="1388103"/>
          </a:xfrm>
          <a:prstGeom prst="ellipse">
            <a:avLst/>
          </a:prstGeom>
          <a:noFill/>
          <a:ln w="76200">
            <a:solidFill>
              <a:srgbClr val="8C2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31A040-CB21-9947-8FC6-FED73C3937F6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</p:spTree>
    <p:extLst>
      <p:ext uri="{BB962C8B-B14F-4D97-AF65-F5344CB8AC3E}">
        <p14:creationId xmlns:p14="http://schemas.microsoft.com/office/powerpoint/2010/main" val="26906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tationary, baby bed&#10;&#10;Description automatically generated">
            <a:extLst>
              <a:ext uri="{FF2B5EF4-FFF2-40B4-BE49-F238E27FC236}">
                <a16:creationId xmlns:a16="http://schemas.microsoft.com/office/drawing/2014/main" id="{65904587-A76C-484C-81F3-B711F2770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512"/>
            <a:ext cx="9144000" cy="5148146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13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8EB2BF8A-7919-874C-98EE-C54E52485A28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14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3180E9-58B8-3543-A365-790C8D936956}"/>
              </a:ext>
            </a:extLst>
          </p:cNvPr>
          <p:cNvSpPr txBox="1"/>
          <p:nvPr/>
        </p:nvSpPr>
        <p:spPr>
          <a:xfrm>
            <a:off x="880680" y="1577448"/>
            <a:ext cx="4520375" cy="49510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 rtl="0"/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Ble fyddech chi'n gweld yr arwydd hwn? 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1EAAB7A-C342-BD45-9D31-DA4C555EEB5F}"/>
              </a:ext>
            </a:extLst>
          </p:cNvPr>
          <p:cNvSpPr/>
          <p:nvPr/>
        </p:nvSpPr>
        <p:spPr>
          <a:xfrm>
            <a:off x="2223142" y="2246482"/>
            <a:ext cx="729343" cy="881134"/>
          </a:xfrm>
          <a:prstGeom prst="downArrow">
            <a:avLst/>
          </a:prstGeom>
          <a:solidFill>
            <a:srgbClr val="8C2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97E498-CF05-7A42-B6E4-DF41B9BF74CC}"/>
              </a:ext>
            </a:extLst>
          </p:cNvPr>
          <p:cNvSpPr txBox="1"/>
          <p:nvPr/>
        </p:nvSpPr>
        <p:spPr>
          <a:xfrm>
            <a:off x="299358" y="5270647"/>
            <a:ext cx="8369154" cy="49510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Rydych chi'n dod o hyd i'r arwydd hwn ger llawer o groesfannau gwastad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EB7C93-A9FE-3E43-B214-AA5F2E430248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11" name="Picture 10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9D1D5EC0-158C-7B47-8E6C-27684FE72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770" y="3532948"/>
            <a:ext cx="2755239" cy="13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14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8EB2BF8A-7919-874C-98EE-C54E52485A28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15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9E11E9-8561-4249-82EE-0CB24C56C484}"/>
              </a:ext>
            </a:extLst>
          </p:cNvPr>
          <p:cNvSpPr txBox="1"/>
          <p:nvPr/>
        </p:nvSpPr>
        <p:spPr>
          <a:xfrm>
            <a:off x="3307382" y="1744375"/>
            <a:ext cx="4279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b="1">
                <a:solidFill>
                  <a:srgbClr val="8C2D7B"/>
                </a:solidFill>
                <a:latin typeface="Sofia Pro Soft Bold" panose="020B0000000000000000" pitchFamily="34" charset="0"/>
              </a:rPr>
              <a:t>Da iawn!</a:t>
            </a:r>
          </a:p>
          <a:p>
            <a:endParaRPr lang="en-GB" b="1" dirty="0">
              <a:solidFill>
                <a:srgbClr val="8C2D7B"/>
              </a:solidFill>
              <a:latin typeface="Sofia Pro Soft Bold" panose="020B0000000000000000" pitchFamily="34" charset="0"/>
            </a:endParaRPr>
          </a:p>
          <a:p>
            <a:pPr rtl="0"/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Rydych chi newydd ennill eich </a:t>
            </a:r>
          </a:p>
          <a:p>
            <a:pPr rtl="0"/>
            <a:r>
              <a:rPr lang="cy-GB" b="1">
                <a:solidFill>
                  <a:srgbClr val="636363"/>
                </a:solidFill>
                <a:latin typeface="Sofia Pro Soft Bold" panose="020B0000000000000000" pitchFamily="34" charset="0"/>
              </a:rPr>
              <a:t>Bathodyn Effro: Teithiwr Diogel! </a:t>
            </a:r>
          </a:p>
        </p:txBody>
      </p:sp>
      <p:pic>
        <p:nvPicPr>
          <p:cNvPr id="4" name="Picture 3" descr="A person in a blue suit&#10;&#10;Description automatically generated with low confidence">
            <a:extLst>
              <a:ext uri="{FF2B5EF4-FFF2-40B4-BE49-F238E27FC236}">
                <a16:creationId xmlns:a16="http://schemas.microsoft.com/office/drawing/2014/main" id="{65C34D2B-8FBD-7941-9F6C-B6E862494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82" y="1324946"/>
            <a:ext cx="2454859" cy="4909718"/>
          </a:xfrm>
          <a:prstGeom prst="rect">
            <a:avLst/>
          </a:prstGeom>
        </p:spPr>
      </p:pic>
      <p:pic>
        <p:nvPicPr>
          <p:cNvPr id="13" name="Picture 1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5FBF49EC-043F-4A46-B4D5-6D48C9BE9B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988652">
            <a:off x="4512807" y="5539366"/>
            <a:ext cx="1137037" cy="740960"/>
          </a:xfrm>
          <a:prstGeom prst="rect">
            <a:avLst/>
          </a:prstGeom>
        </p:spPr>
      </p:pic>
      <p:pic>
        <p:nvPicPr>
          <p:cNvPr id="15" name="Picture 1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B074D219-B856-D14F-AAFA-4CE71867F1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1268078">
            <a:off x="6014127" y="5434275"/>
            <a:ext cx="1137037" cy="740960"/>
          </a:xfrm>
          <a:prstGeom prst="rect">
            <a:avLst/>
          </a:prstGeom>
        </p:spPr>
      </p:pic>
      <p:pic>
        <p:nvPicPr>
          <p:cNvPr id="17" name="Picture 1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F563E7FD-C94E-3641-B263-280956AA81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50967">
            <a:off x="2995371" y="5530035"/>
            <a:ext cx="1137037" cy="740960"/>
          </a:xfrm>
          <a:prstGeom prst="rect">
            <a:avLst/>
          </a:prstGeom>
        </p:spPr>
      </p:pic>
      <p:pic>
        <p:nvPicPr>
          <p:cNvPr id="18" name="Picture 17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B8B3375-9C88-A349-8E17-BE94592F76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20695095">
            <a:off x="7466191" y="5498928"/>
            <a:ext cx="1137037" cy="740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4744FA-0DE9-5C48-B60D-4B156640821C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C6518E4-41FD-EE49-A480-E42BB4B4E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04" y="3061157"/>
            <a:ext cx="2146862" cy="21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7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grass, green, lawn&#10;&#10;Description automatically generated">
            <a:extLst>
              <a:ext uri="{FF2B5EF4-FFF2-40B4-BE49-F238E27FC236}">
                <a16:creationId xmlns:a16="http://schemas.microsoft.com/office/drawing/2014/main" id="{CB67A3D3-44C1-0D41-937D-5CBB082B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800"/>
            <a:ext cx="9144000" cy="5141951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73" y="263163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74D415-3967-6C47-B142-FB8CA203834E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2971B8E4-C3FF-FA45-A834-4997EB66B919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2</a:t>
            </a:fld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52B42-4402-0B49-B4CC-0F4F566FA9A6}"/>
              </a:ext>
            </a:extLst>
          </p:cNvPr>
          <p:cNvSpPr txBox="1"/>
          <p:nvPr/>
        </p:nvSpPr>
        <p:spPr>
          <a:xfrm>
            <a:off x="299358" y="1467566"/>
            <a:ext cx="3953153" cy="1603104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Ydych chi'n barod i brofi'ch dysgu? </a:t>
            </a:r>
          </a:p>
          <a:p>
            <a:endParaRPr lang="en-GB" dirty="0">
              <a:solidFill>
                <a:srgbClr val="636363"/>
              </a:solidFill>
              <a:latin typeface="Sofia Pro Light" pitchFamily="2" charset="77"/>
            </a:endParaRPr>
          </a:p>
          <a:p>
            <a:pPr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Dechreuwn ni a gweld a allwch ateb y cwestiynau yn gywir am </a:t>
            </a:r>
            <a:br>
              <a:rPr lang="cy-GB" dirty="0">
                <a:solidFill>
                  <a:srgbClr val="636363"/>
                </a:solidFill>
                <a:latin typeface="Sofia Pro Light" pitchFamily="2" charset="77"/>
              </a:rPr>
            </a:b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aros yn </a:t>
            </a:r>
            <a:r>
              <a:rPr lang="cy-GB" b="1" dirty="0">
                <a:solidFill>
                  <a:srgbClr val="636363"/>
                </a:solidFill>
                <a:latin typeface="Sofia Pro Soft Bold" panose="020B0000000000000000" pitchFamily="34" charset="0"/>
              </a:rPr>
              <a:t>Effro</a:t>
            </a: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62437-04E9-E84F-AD88-D2ACC6D0C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584" y="2223667"/>
            <a:ext cx="2327416" cy="4145820"/>
          </a:xfrm>
          <a:prstGeom prst="rect">
            <a:avLst/>
          </a:prstGeom>
        </p:spPr>
      </p:pic>
      <p:pic>
        <p:nvPicPr>
          <p:cNvPr id="20" name="Picture 19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834AAA0A-B64C-A54B-95C8-C7B6FE23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" y="3418280"/>
            <a:ext cx="1955800" cy="2997200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D57580-3919-AE49-B9DF-3D2304FCA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88973" y="4296577"/>
            <a:ext cx="1645821" cy="1932051"/>
          </a:xfrm>
          <a:prstGeom prst="rect">
            <a:avLst/>
          </a:prstGeom>
        </p:spPr>
      </p:pic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9DD93B0-6705-A84C-8B31-E606F1069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196" y="2367151"/>
            <a:ext cx="1707211" cy="4002336"/>
          </a:xfrm>
          <a:prstGeom prst="rect">
            <a:avLst/>
          </a:prstGeom>
        </p:spPr>
      </p:pic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199F3C2-67A1-6440-9DFD-A7A42CE8A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411" y="2269118"/>
            <a:ext cx="1826972" cy="41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C5FE48-133B-7F4D-826A-4F0EC438515F}"/>
              </a:ext>
            </a:extLst>
          </p:cNvPr>
          <p:cNvSpPr txBox="1"/>
          <p:nvPr/>
        </p:nvSpPr>
        <p:spPr>
          <a:xfrm>
            <a:off x="299358" y="1587309"/>
            <a:ext cx="3033030" cy="422405"/>
          </a:xfrm>
          <a:prstGeom prst="rect">
            <a:avLst/>
          </a:prstGeom>
          <a:noFill/>
          <a:ln w="25400">
            <a:noFill/>
          </a:ln>
        </p:spPr>
        <p:txBody>
          <a:bodyPr wrap="square" lIns="72000" tIns="72000" rIns="72000" bIns="72000" rtlCol="0">
            <a:spAutoFit/>
          </a:bodyPr>
          <a:lstStyle/>
          <a:p>
            <a:pPr rtl="0"/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Beth mae'r arwydd hwn yn ei olygu?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45A63B-F374-8542-ABBB-EE5D65C2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11613" y="1534310"/>
            <a:ext cx="2715441" cy="48370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A236FB-BB0B-854D-92D1-79F281A09B97}"/>
              </a:ext>
            </a:extLst>
          </p:cNvPr>
          <p:cNvSpPr txBox="1"/>
          <p:nvPr/>
        </p:nvSpPr>
        <p:spPr>
          <a:xfrm>
            <a:off x="288473" y="2207473"/>
            <a:ext cx="3033030" cy="976403"/>
          </a:xfrm>
          <a:prstGeom prst="rect">
            <a:avLst/>
          </a:prstGeom>
          <a:noFill/>
          <a:ln w="25400">
            <a:noFill/>
          </a:ln>
        </p:spPr>
        <p:txBody>
          <a:bodyPr wrap="square" lIns="72000" tIns="72000" rIns="72000" bIns="72000" rtlCol="0">
            <a:spAutoFit/>
          </a:bodyPr>
          <a:lstStyle/>
          <a:p>
            <a:pPr rtl="0"/>
            <a:r>
              <a:rPr lang="cy-GB" b="1">
                <a:solidFill>
                  <a:srgbClr val="8C2D7B"/>
                </a:solidFill>
                <a:latin typeface="Sofia Pro Soft Bold" panose="020B0000000000000000" pitchFamily="34" charset="0"/>
              </a:rPr>
              <a:t>Dyna ni. </a:t>
            </a:r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Mae'r arwydd hwn yn ein rhybuddio am y trydan o amgylch y cledrau.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20CDC-8A01-0F40-8A13-BAA72AC3B13C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42F1C933-E0B5-1E48-8C41-B206B76CC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1660743"/>
            <a:ext cx="14859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0729B6E-3B86-7246-B3B9-A12764218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" y="1234800"/>
            <a:ext cx="9144000" cy="5140888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B17C9249-B944-D44E-BE6D-70E151FF3A84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4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6" name="Picture 5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3842C41E-394C-AF4B-AD89-A5CDB970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071" y="2870919"/>
            <a:ext cx="2540043" cy="12893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21F1DE-B887-3949-A1F0-FCDEFCB79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455" y="1363739"/>
            <a:ext cx="2970002" cy="52904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F7231E-D946-6743-9FFF-67E786CEC780}"/>
              </a:ext>
            </a:extLst>
          </p:cNvPr>
          <p:cNvSpPr txBox="1"/>
          <p:nvPr/>
        </p:nvSpPr>
        <p:spPr>
          <a:xfrm>
            <a:off x="3789175" y="2068798"/>
            <a:ext cx="5073381" cy="186921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noAutofit/>
          </a:bodyPr>
          <a:lstStyle/>
          <a:p>
            <a:pPr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Gwaith gwych. Fe welwch yr arwyddion hyn ger croesfannau gwastad lle mae'r trac a'r palmant neu'r trac a'r ffordd yn cwrdd. Mae'r arwyddion hyn yn golygu bod angen i ni </a:t>
            </a:r>
            <a:r>
              <a:rPr lang="cy-GB" b="1" dirty="0">
                <a:solidFill>
                  <a:srgbClr val="636363"/>
                </a:solidFill>
                <a:latin typeface="Sofia Pro Soft Bold" panose="020B0000000000000000" pitchFamily="34" charset="0"/>
              </a:rPr>
              <a:t>Stopio, Edrych a Gwrando </a:t>
            </a: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i sicrhau ein bod yn sicr nad yw trên gerllaw.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E279D-16AE-464A-8D53-B270497D1445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C5F3FB-D5AE-0741-AF90-D5F96EB9E6A4}"/>
              </a:ext>
            </a:extLst>
          </p:cNvPr>
          <p:cNvSpPr txBox="1"/>
          <p:nvPr/>
        </p:nvSpPr>
        <p:spPr>
          <a:xfrm>
            <a:off x="4251960" y="1448429"/>
            <a:ext cx="4114800" cy="49510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rtl="0"/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Beth mae'r arwydd hyn yn ei olygu?</a:t>
            </a:r>
          </a:p>
        </p:txBody>
      </p:sp>
    </p:spTree>
    <p:extLst>
      <p:ext uri="{BB962C8B-B14F-4D97-AF65-F5344CB8AC3E}">
        <p14:creationId xmlns:p14="http://schemas.microsoft.com/office/powerpoint/2010/main" val="178826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BCB8CE6-8FD1-E248-AA8A-2C311955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800"/>
            <a:ext cx="9144000" cy="5138854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8EB2BF8A-7919-874C-98EE-C54E52485A28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5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3180E9-58B8-3543-A365-790C8D936956}"/>
              </a:ext>
            </a:extLst>
          </p:cNvPr>
          <p:cNvSpPr txBox="1"/>
          <p:nvPr/>
        </p:nvSpPr>
        <p:spPr>
          <a:xfrm>
            <a:off x="299358" y="3989486"/>
            <a:ext cx="4138530" cy="49510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Beth mae'r arwydd hwn yn ei olygu?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1EAAB7A-C342-BD45-9D31-DA4C555EEB5F}"/>
              </a:ext>
            </a:extLst>
          </p:cNvPr>
          <p:cNvSpPr/>
          <p:nvPr/>
        </p:nvSpPr>
        <p:spPr>
          <a:xfrm>
            <a:off x="836077" y="1658125"/>
            <a:ext cx="729343" cy="881134"/>
          </a:xfrm>
          <a:prstGeom prst="downArrow">
            <a:avLst/>
          </a:prstGeom>
          <a:solidFill>
            <a:srgbClr val="8C2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28D0E-5D0D-A44B-BAD0-6B304494905E}"/>
              </a:ext>
            </a:extLst>
          </p:cNvPr>
          <p:cNvSpPr txBox="1"/>
          <p:nvPr/>
        </p:nvSpPr>
        <p:spPr>
          <a:xfrm>
            <a:off x="299358" y="4724850"/>
            <a:ext cx="4448912" cy="1334573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noAutofit/>
          </a:bodyPr>
          <a:lstStyle/>
          <a:p>
            <a:pPr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Mae hynny'n iawn pan welwn y goleuadau hyn yn fflachio mae angen i ni stopio wrth y Groesfan Wastad ac aros nes ei bod yn </a:t>
            </a:r>
            <a:r>
              <a:rPr lang="cy-GB" b="1" dirty="0">
                <a:solidFill>
                  <a:srgbClr val="636363"/>
                </a:solidFill>
                <a:latin typeface="Sofia Pro Soft Bold" panose="020B0000000000000000" pitchFamily="34" charset="0"/>
              </a:rPr>
              <a:t>ddiogel croesi</a:t>
            </a: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60DA7-5C92-D448-A22E-2EFA031581D3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</p:spTree>
    <p:extLst>
      <p:ext uri="{BB962C8B-B14F-4D97-AF65-F5344CB8AC3E}">
        <p14:creationId xmlns:p14="http://schemas.microsoft.com/office/powerpoint/2010/main" val="3126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2050967">
            <a:off x="3174942" y="5530035"/>
            <a:ext cx="1137037" cy="740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BF2ED86C-D2D8-C74D-8847-B5F55D8B93F1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6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20988652">
            <a:off x="4692378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1268078">
            <a:off x="6193698" y="543427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20695095">
            <a:off x="7645762" y="5498928"/>
            <a:ext cx="1137037" cy="740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3933A9-41F0-F044-B5BC-09B4057D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82" y="1123918"/>
            <a:ext cx="2970002" cy="5290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A6BEA4-45C2-4E4F-B9CF-67C6CF2DAE10}"/>
              </a:ext>
            </a:extLst>
          </p:cNvPr>
          <p:cNvSpPr txBox="1"/>
          <p:nvPr/>
        </p:nvSpPr>
        <p:spPr>
          <a:xfrm>
            <a:off x="3185869" y="146756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Beth mae'r arwydd hwn yn ei golygu?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7B7F318-471A-A04F-869D-2E9F08567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986" y="2199230"/>
            <a:ext cx="2970002" cy="11408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FA86CB-16FA-C846-B177-B7949826782C}"/>
              </a:ext>
            </a:extLst>
          </p:cNvPr>
          <p:cNvSpPr txBox="1"/>
          <p:nvPr/>
        </p:nvSpPr>
        <p:spPr>
          <a:xfrm>
            <a:off x="3430222" y="3611654"/>
            <a:ext cx="4911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Da iawn, mae'r arwydd hwn yn ein hatgoffa sut mae'n bwysig sefyll yn ôl o ymyl y platfform. Gallwch hefyd ddal llaw oedolyn i aros yn </a:t>
            </a:r>
            <a:r>
              <a:rPr lang="cy-GB" b="1">
                <a:solidFill>
                  <a:srgbClr val="636363"/>
                </a:solidFill>
                <a:latin typeface="Sofia Pro Soft Bold" panose="020B0000000000000000" pitchFamily="34" charset="0"/>
              </a:rPr>
              <a:t>Effro Iawn</a:t>
            </a:r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2FA93-2FB9-7C41-BAFE-1777A212155E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</p:spTree>
    <p:extLst>
      <p:ext uri="{BB962C8B-B14F-4D97-AF65-F5344CB8AC3E}">
        <p14:creationId xmlns:p14="http://schemas.microsoft.com/office/powerpoint/2010/main" val="306334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EB25BE-32D3-F448-9D17-058A1E406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800"/>
            <a:ext cx="9144000" cy="5120268"/>
          </a:xfrm>
          <a:prstGeom prst="rect">
            <a:avLst/>
          </a:prstGeom>
        </p:spPr>
      </p:pic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BF2ED86C-D2D8-C74D-8847-B5F55D8B93F1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7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AE9DBB-FE40-994D-B9D9-BAD8C825232F}"/>
              </a:ext>
            </a:extLst>
          </p:cNvPr>
          <p:cNvSpPr txBox="1"/>
          <p:nvPr/>
        </p:nvSpPr>
        <p:spPr>
          <a:xfrm>
            <a:off x="798671" y="4627562"/>
            <a:ext cx="1845128" cy="1102678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noAutofit/>
          </a:bodyPr>
          <a:lstStyle/>
          <a:p>
            <a:pPr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Beth mae'r llinell hon yn </a:t>
            </a:r>
            <a:br>
              <a:rPr lang="cy-GB" dirty="0">
                <a:solidFill>
                  <a:srgbClr val="636363"/>
                </a:solidFill>
                <a:latin typeface="Sofia Pro Light" pitchFamily="2" charset="77"/>
              </a:rPr>
            </a:b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ei olygu?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6031DFE3-EF5E-0C4E-92DC-C45481A0234C}"/>
              </a:ext>
            </a:extLst>
          </p:cNvPr>
          <p:cNvSpPr/>
          <p:nvPr/>
        </p:nvSpPr>
        <p:spPr>
          <a:xfrm>
            <a:off x="2643799" y="5226327"/>
            <a:ext cx="729343" cy="881134"/>
          </a:xfrm>
          <a:prstGeom prst="downArrow">
            <a:avLst/>
          </a:prstGeom>
          <a:solidFill>
            <a:srgbClr val="8C2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B12159-127A-3A46-BD6F-A4F28EDA4EB0}"/>
              </a:ext>
            </a:extLst>
          </p:cNvPr>
          <p:cNvSpPr txBox="1"/>
          <p:nvPr/>
        </p:nvSpPr>
        <p:spPr>
          <a:xfrm>
            <a:off x="5770859" y="4912033"/>
            <a:ext cx="3194787" cy="1049106"/>
          </a:xfrm>
          <a:prstGeom prst="rect">
            <a:avLst/>
          </a:prstGeom>
          <a:solidFill>
            <a:schemeClr val="bg1">
              <a:alpha val="94000"/>
            </a:schemeClr>
          </a:solidFill>
          <a:ln w="25400">
            <a:solidFill>
              <a:srgbClr val="8C2D7B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rtl="0"/>
            <a:r>
              <a:rPr lang="cy-GB" b="1">
                <a:solidFill>
                  <a:srgbClr val="8C2D7B"/>
                </a:solidFill>
                <a:latin typeface="Sofia Pro Soft Bold" panose="020B0000000000000000" pitchFamily="34" charset="0"/>
              </a:rPr>
              <a:t>Gwaith penigamp</a:t>
            </a:r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. Mae angen i ni gofio sefyll y tu ôl i'r llinell felen bob amser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0CB67-111E-3949-99CB-9EFB9E1D9129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</p:spTree>
    <p:extLst>
      <p:ext uri="{BB962C8B-B14F-4D97-AF65-F5344CB8AC3E}">
        <p14:creationId xmlns:p14="http://schemas.microsoft.com/office/powerpoint/2010/main" val="41124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4759F544-AB40-B646-B135-C188C8EC4F80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8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783B67A-A89D-814F-AB8C-0BA050E3E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67347" y="1652232"/>
            <a:ext cx="2032000" cy="4495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376536" y="2672486"/>
            <a:ext cx="540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Beth ddylech chi ei wneud os ydych chi'n clywed y sŵn hwn?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376536" y="3390738"/>
            <a:ext cx="5400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b="1">
                <a:solidFill>
                  <a:srgbClr val="8C2D7B"/>
                </a:solidFill>
                <a:latin typeface="Sofia Pro Soft Bold" panose="020B0000000000000000" pitchFamily="34" charset="0"/>
              </a:rPr>
              <a:t>Mae hyn yn golygu bod trên yn gadael. </a:t>
            </a:r>
            <a:r>
              <a:rPr lang="cy-GB">
                <a:solidFill>
                  <a:srgbClr val="636363"/>
                </a:solidFill>
                <a:latin typeface="Sofia Pro Light" pitchFamily="2" charset="77"/>
              </a:rPr>
              <a:t>Fe ddylech chi aros ymhell yn ôl o ymyl y platfform a sicrhau nad ydych chi'n rhuthro i geisio ymuno. Bydd trên arall yn fuan.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AA9B3F-3D66-D548-BE06-B7585FA11EDD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Train Departure[0-15]by OSMusic.wav" descr="Train Departure[0-15]by OSMusic.wav">
            <a:hlinkClick r:id="" action="ppaction://media"/>
            <a:extLst>
              <a:ext uri="{FF2B5EF4-FFF2-40B4-BE49-F238E27FC236}">
                <a16:creationId xmlns:a16="http://schemas.microsoft.com/office/drawing/2014/main" id="{3FAEBEC7-23BA-8A47-9D3B-42A43973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0254" y="15901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74F2C3-91CB-0742-939A-D59408648F8A}"/>
              </a:ext>
            </a:extLst>
          </p:cNvPr>
          <p:cNvSpPr/>
          <p:nvPr/>
        </p:nvSpPr>
        <p:spPr>
          <a:xfrm>
            <a:off x="130629" y="130628"/>
            <a:ext cx="8871858" cy="903515"/>
          </a:xfrm>
          <a:prstGeom prst="rect">
            <a:avLst/>
          </a:prstGeom>
          <a:solidFill>
            <a:srgbClr val="00A0DC">
              <a:alpha val="95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359DF60-2A39-514C-91CF-3C4DFE25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72" y="273277"/>
            <a:ext cx="2160370" cy="1011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1179-3868-F542-8370-76834841011F}"/>
              </a:ext>
            </a:extLst>
          </p:cNvPr>
          <p:cNvSpPr txBox="1"/>
          <p:nvPr/>
        </p:nvSpPr>
        <p:spPr>
          <a:xfrm>
            <a:off x="299358" y="901348"/>
            <a:ext cx="865413" cy="276999"/>
          </a:xfrm>
          <a:prstGeom prst="rect">
            <a:avLst/>
          </a:prstGeom>
          <a:solidFill>
            <a:srgbClr val="00A0DC"/>
          </a:solidFill>
        </p:spPr>
        <p:txBody>
          <a:bodyPr wrap="square" rtlCol="0">
            <a:spAutoFit/>
          </a:bodyPr>
          <a:lstStyle/>
          <a:p>
            <a:pPr rtl="0"/>
            <a:r>
              <a:rPr lang="cy-GB" sz="1200">
                <a:solidFill>
                  <a:schemeClr val="bg1"/>
                </a:solidFill>
                <a:latin typeface="Sofia Pro Soft Medium" panose="020B0000000000000000" pitchFamily="34" charset="0"/>
              </a:rPr>
              <a:t>Sleid 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B3FDE-4C4C-3F47-8D25-2CF7A2B9A6D9}"/>
              </a:ext>
            </a:extLst>
          </p:cNvPr>
          <p:cNvCxnSpPr/>
          <p:nvPr/>
        </p:nvCxnSpPr>
        <p:spPr>
          <a:xfrm>
            <a:off x="238856" y="6528276"/>
            <a:ext cx="8666287" cy="0"/>
          </a:xfrm>
          <a:prstGeom prst="line">
            <a:avLst/>
          </a:prstGeom>
          <a:ln w="19050">
            <a:solidFill>
              <a:srgbClr val="00A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93E38E-7959-A441-A5DB-193D9F0F2366}"/>
              </a:ext>
            </a:extLst>
          </p:cNvPr>
          <p:cNvSpPr txBox="1"/>
          <p:nvPr/>
        </p:nvSpPr>
        <p:spPr>
          <a:xfrm>
            <a:off x="6191517" y="6567779"/>
            <a:ext cx="2774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cy-GB" sz="900">
                <a:solidFill>
                  <a:srgbClr val="939393"/>
                </a:solidFill>
                <a:latin typeface="Sofia Pro Soft Light" panose="020B0000000000000000" pitchFamily="34" charset="0"/>
              </a:rPr>
              <a:t>Teithiau Effro gyda Suzi </a:t>
            </a:r>
            <a:fld id="{4759F544-AB40-B646-B135-C188C8EC4F80}" type="slidenum">
              <a:rPr sz="900">
                <a:solidFill>
                  <a:srgbClr val="939393"/>
                </a:solidFill>
                <a:latin typeface="Sofia Pro Soft Light" panose="020B0000000000000000" pitchFamily="34" charset="0"/>
              </a:rPr>
              <a:t>9</a:t>
            </a:fld>
            <a:endParaRPr sz="900">
              <a:solidFill>
                <a:srgbClr val="939393"/>
              </a:solidFill>
              <a:latin typeface="Sofia Pro Soft Light" panose="020B0000000000000000" pitchFamily="34" charset="0"/>
            </a:endParaRPr>
          </a:p>
        </p:txBody>
      </p:sp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2770931F-A97C-C940-A0E2-D45AECB071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988652">
            <a:off x="2257261" y="5539366"/>
            <a:ext cx="1137037" cy="740960"/>
          </a:xfrm>
          <a:prstGeom prst="rect">
            <a:avLst/>
          </a:prstGeom>
        </p:spPr>
      </p:pic>
      <p:pic>
        <p:nvPicPr>
          <p:cNvPr id="20" name="Picture 1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112BED7-AFD9-B843-9D0A-862BF6BCEB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268078">
            <a:off x="3758581" y="5434275"/>
            <a:ext cx="1137037" cy="740960"/>
          </a:xfrm>
          <a:prstGeom prst="rect">
            <a:avLst/>
          </a:prstGeom>
        </p:spPr>
      </p:pic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1F92631A-B3C0-D444-9D84-79A06D3F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50967">
            <a:off x="739825" y="5530035"/>
            <a:ext cx="1137037" cy="740960"/>
          </a:xfrm>
          <a:prstGeom prst="rect">
            <a:avLst/>
          </a:prstGeom>
        </p:spPr>
      </p:pic>
      <p:pic>
        <p:nvPicPr>
          <p:cNvPr id="21" name="Picture 2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A486FDBE-B23C-6D42-99A6-95A55283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20695095">
            <a:off x="5210645" y="5498928"/>
            <a:ext cx="1137037" cy="740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7F1443-1B7C-6B4A-8073-747BDB9EFF2B}"/>
              </a:ext>
            </a:extLst>
          </p:cNvPr>
          <p:cNvSpPr txBox="1"/>
          <p:nvPr/>
        </p:nvSpPr>
        <p:spPr>
          <a:xfrm>
            <a:off x="376536" y="2672486"/>
            <a:ext cx="540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Beth ddylech chi ei wneud os ydych chi'n </a:t>
            </a:r>
            <a:br>
              <a:rPr lang="cy-GB" dirty="0">
                <a:solidFill>
                  <a:srgbClr val="636363"/>
                </a:solidFill>
                <a:latin typeface="Sofia Pro Light" pitchFamily="2" charset="77"/>
              </a:rPr>
            </a:b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clywed y sŵn hwn?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54F78-6604-DB47-A58F-BAF82C6D3063}"/>
              </a:ext>
            </a:extLst>
          </p:cNvPr>
          <p:cNvSpPr txBox="1"/>
          <p:nvPr/>
        </p:nvSpPr>
        <p:spPr>
          <a:xfrm>
            <a:off x="974355" y="3411151"/>
            <a:ext cx="3953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cy-GB" b="1" dirty="0">
                <a:solidFill>
                  <a:srgbClr val="8C2D7B"/>
                </a:solidFill>
                <a:latin typeface="Sofia Pro Soft Bold" panose="020B0000000000000000" pitchFamily="34" charset="0"/>
              </a:rPr>
              <a:t>Mae trên yn paratoi i adael. </a:t>
            </a: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Amser i sefyll i ffwrdd o'r drysau ac ymyl </a:t>
            </a:r>
            <a:br>
              <a:rPr lang="cy-GB" dirty="0">
                <a:solidFill>
                  <a:srgbClr val="636363"/>
                </a:solidFill>
                <a:latin typeface="Sofia Pro Light" pitchFamily="2" charset="77"/>
              </a:rPr>
            </a:br>
            <a:r>
              <a:rPr lang="cy-GB" dirty="0">
                <a:solidFill>
                  <a:srgbClr val="636363"/>
                </a:solidFill>
                <a:latin typeface="Sofia Pro Light" pitchFamily="2" charset="77"/>
              </a:rPr>
              <a:t>y platfform.</a:t>
            </a:r>
          </a:p>
        </p:txBody>
      </p:sp>
      <p:pic>
        <p:nvPicPr>
          <p:cNvPr id="17" name="Picture 16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51D55561-451F-C443-9308-9B74D0E58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259" y="2360836"/>
            <a:ext cx="2588010" cy="3966042"/>
          </a:xfrm>
          <a:prstGeom prst="rect">
            <a:avLst/>
          </a:prstGeom>
        </p:spPr>
      </p:pic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1BF54BC-0CF2-3E49-BE5A-D939B5756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04214" y="3922013"/>
            <a:ext cx="1889418" cy="22180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2AAC47-8CED-6D4B-B2B2-B49A9B067E30}"/>
              </a:ext>
            </a:extLst>
          </p:cNvPr>
          <p:cNvSpPr txBox="1"/>
          <p:nvPr/>
        </p:nvSpPr>
        <p:spPr>
          <a:xfrm>
            <a:off x="178356" y="6531086"/>
            <a:ext cx="277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-GB" sz="1000" b="1">
                <a:solidFill>
                  <a:srgbClr val="00A0DC"/>
                </a:solidFill>
                <a:latin typeface="Sofia Pro Soft Bold" panose="020B0000000000000000" pitchFamily="34" charset="0"/>
              </a:rPr>
              <a:t>www.switchedonrailsafety.co.uk</a:t>
            </a:r>
          </a:p>
        </p:txBody>
      </p:sp>
      <p:pic>
        <p:nvPicPr>
          <p:cNvPr id="2" name="WhatsThatSound_SFX_TrainDoorClose.mp3" descr="WhatsThatSound_SFX_TrainDoorClose.mp3">
            <a:hlinkClick r:id="" action="ppaction://media"/>
            <a:extLst>
              <a:ext uri="{FF2B5EF4-FFF2-40B4-BE49-F238E27FC236}">
                <a16:creationId xmlns:a16="http://schemas.microsoft.com/office/drawing/2014/main" id="{540387E2-8CBE-6E41-873A-C401DFFBE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0441" y="15262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1770</TotalTime>
  <Words>716</Words>
  <Application>Microsoft Office PowerPoint</Application>
  <PresentationFormat>On-screen Show (4:3)</PresentationFormat>
  <Paragraphs>75</Paragraphs>
  <Slides>15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Sofia Pro Light</vt:lpstr>
      <vt:lpstr>Sofia Pro Soft Bold</vt:lpstr>
      <vt:lpstr>Sofia Pro Soft Light</vt:lpstr>
      <vt:lpstr>Sofia Pro Soft Medium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Cockerell</dc:creator>
  <cp:lastModifiedBy>Bogdan Alex Groza</cp:lastModifiedBy>
  <cp:revision>63</cp:revision>
  <dcterms:created xsi:type="dcterms:W3CDTF">2021-08-23T13:40:52Z</dcterms:created>
  <dcterms:modified xsi:type="dcterms:W3CDTF">2021-11-22T09:50:29Z</dcterms:modified>
</cp:coreProperties>
</file>