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1"/>
  </p:notesMasterIdLst>
  <p:sldIdLst>
    <p:sldId id="256" r:id="rId2"/>
    <p:sldId id="257" r:id="rId3"/>
    <p:sldId id="258" r:id="rId4"/>
    <p:sldId id="259" r:id="rId5"/>
    <p:sldId id="260" r:id="rId6"/>
    <p:sldId id="261" r:id="rId7"/>
    <p:sldId id="262" r:id="rId8"/>
    <p:sldId id="264" r:id="rId9"/>
    <p:sldId id="263" r:id="rId10"/>
    <p:sldId id="265" r:id="rId11"/>
    <p:sldId id="266" r:id="rId12"/>
    <p:sldId id="267" r:id="rId13"/>
    <p:sldId id="268" r:id="rId14"/>
    <p:sldId id="269" r:id="rId15"/>
    <p:sldId id="270" r:id="rId16"/>
    <p:sldId id="271" r:id="rId17"/>
    <p:sldId id="272" r:id="rId18"/>
    <p:sldId id="274" r:id="rId19"/>
    <p:sldId id="273"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rufus" initials="jr" lastIdx="4" clrIdx="0">
    <p:extLst>
      <p:ext uri="{19B8F6BF-5375-455C-9EA6-DF929625EA0E}">
        <p15:presenceInfo xmlns:p15="http://schemas.microsoft.com/office/powerpoint/2012/main" userId="5f41883c3e17fd24" providerId="Windows Live"/>
      </p:ext>
    </p:extLst>
  </p:cmAuthor>
  <p:cmAuthor id="2" name="Becky Hipkiss" initials="BH" lastIdx="22" clrIdx="1">
    <p:extLst>
      <p:ext uri="{19B8F6BF-5375-455C-9EA6-DF929625EA0E}">
        <p15:presenceInfo xmlns:p15="http://schemas.microsoft.com/office/powerpoint/2012/main" userId="S::BeckyH@hopscotchconsulting.co.uk::a2950b9c-f8a7-4998-9623-5862537f70c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0613"/>
    <a:srgbClr val="636363"/>
    <a:srgbClr val="98A522"/>
    <a:srgbClr val="939393"/>
    <a:srgbClr val="00A0DC"/>
    <a:srgbClr val="8C2D7B"/>
    <a:srgbClr val="00A0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297"/>
    <p:restoredTop sz="94740"/>
  </p:normalViewPr>
  <p:slideViewPr>
    <p:cSldViewPr snapToGrid="0" snapToObjects="1">
      <p:cViewPr varScale="1">
        <p:scale>
          <a:sx n="80" d="100"/>
          <a:sy n="80" d="100"/>
        </p:scale>
        <p:origin x="184" y="16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1F76B0-D331-7341-A278-C6D5F037E0E2}" type="datetimeFigureOut">
              <a:rPr lang="en-US" smtClean="0"/>
              <a:t>11/23/21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2B9161-970F-014E-8FDA-14A685200BC6}" type="slidenum">
              <a:rPr lang="en-US" smtClean="0"/>
              <a:t>‹#›</a:t>
            </a:fld>
            <a:endParaRPr lang="en-US"/>
          </a:p>
        </p:txBody>
      </p:sp>
    </p:spTree>
    <p:extLst>
      <p:ext uri="{BB962C8B-B14F-4D97-AF65-F5344CB8AC3E}">
        <p14:creationId xmlns:p14="http://schemas.microsoft.com/office/powerpoint/2010/main" val="16251124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2B9161-970F-014E-8FDA-14A685200BC6}" type="slidenum">
              <a:rPr lang="en-US" smtClean="0"/>
              <a:t>3</a:t>
            </a:fld>
            <a:endParaRPr lang="en-US"/>
          </a:p>
        </p:txBody>
      </p:sp>
    </p:spTree>
    <p:extLst>
      <p:ext uri="{BB962C8B-B14F-4D97-AF65-F5344CB8AC3E}">
        <p14:creationId xmlns:p14="http://schemas.microsoft.com/office/powerpoint/2010/main" val="40517228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99BEE491-0635-B048-B883-A181BC8F2C2F}" type="datetimeFigureOut">
              <a:rPr lang="en-US" smtClean="0"/>
              <a:t>11/23/21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9881CF-E509-1147-981F-2805BB0969F5}" type="slidenum">
              <a:rPr lang="en-US" smtClean="0"/>
              <a:t>‹#›</a:t>
            </a:fld>
            <a:endParaRPr lang="en-US"/>
          </a:p>
        </p:txBody>
      </p:sp>
    </p:spTree>
    <p:extLst>
      <p:ext uri="{BB962C8B-B14F-4D97-AF65-F5344CB8AC3E}">
        <p14:creationId xmlns:p14="http://schemas.microsoft.com/office/powerpoint/2010/main" val="1489454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99BEE491-0635-B048-B883-A181BC8F2C2F}" type="datetimeFigureOut">
              <a:rPr lang="en-US" smtClean="0"/>
              <a:t>11/23/21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9881CF-E509-1147-981F-2805BB0969F5}" type="slidenum">
              <a:rPr lang="en-US" smtClean="0"/>
              <a:t>‹#›</a:t>
            </a:fld>
            <a:endParaRPr lang="en-US"/>
          </a:p>
        </p:txBody>
      </p:sp>
    </p:spTree>
    <p:extLst>
      <p:ext uri="{BB962C8B-B14F-4D97-AF65-F5344CB8AC3E}">
        <p14:creationId xmlns:p14="http://schemas.microsoft.com/office/powerpoint/2010/main" val="3492429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99BEE491-0635-B048-B883-A181BC8F2C2F}" type="datetimeFigureOut">
              <a:rPr lang="en-US" smtClean="0"/>
              <a:t>11/23/21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9881CF-E509-1147-981F-2805BB0969F5}" type="slidenum">
              <a:rPr lang="en-US" smtClean="0"/>
              <a:t>‹#›</a:t>
            </a:fld>
            <a:endParaRPr lang="en-US"/>
          </a:p>
        </p:txBody>
      </p:sp>
    </p:spTree>
    <p:extLst>
      <p:ext uri="{BB962C8B-B14F-4D97-AF65-F5344CB8AC3E}">
        <p14:creationId xmlns:p14="http://schemas.microsoft.com/office/powerpoint/2010/main" val="2636855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99BEE491-0635-B048-B883-A181BC8F2C2F}" type="datetimeFigureOut">
              <a:rPr lang="en-US" smtClean="0"/>
              <a:t>11/23/21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9881CF-E509-1147-981F-2805BB0969F5}" type="slidenum">
              <a:rPr lang="en-US" smtClean="0"/>
              <a:t>‹#›</a:t>
            </a:fld>
            <a:endParaRPr lang="en-US"/>
          </a:p>
        </p:txBody>
      </p:sp>
    </p:spTree>
    <p:extLst>
      <p:ext uri="{BB962C8B-B14F-4D97-AF65-F5344CB8AC3E}">
        <p14:creationId xmlns:p14="http://schemas.microsoft.com/office/powerpoint/2010/main" val="2125456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99BEE491-0635-B048-B883-A181BC8F2C2F}" type="datetimeFigureOut">
              <a:rPr lang="en-US" smtClean="0"/>
              <a:t>11/23/21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9881CF-E509-1147-981F-2805BB0969F5}" type="slidenum">
              <a:rPr lang="en-US" smtClean="0"/>
              <a:t>‹#›</a:t>
            </a:fld>
            <a:endParaRPr lang="en-US"/>
          </a:p>
        </p:txBody>
      </p:sp>
    </p:spTree>
    <p:extLst>
      <p:ext uri="{BB962C8B-B14F-4D97-AF65-F5344CB8AC3E}">
        <p14:creationId xmlns:p14="http://schemas.microsoft.com/office/powerpoint/2010/main" val="3252461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99BEE491-0635-B048-B883-A181BC8F2C2F}" type="datetimeFigureOut">
              <a:rPr lang="en-US" smtClean="0"/>
              <a:t>11/23/21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9881CF-E509-1147-981F-2805BB0969F5}" type="slidenum">
              <a:rPr lang="en-US" smtClean="0"/>
              <a:t>‹#›</a:t>
            </a:fld>
            <a:endParaRPr lang="en-US"/>
          </a:p>
        </p:txBody>
      </p:sp>
    </p:spTree>
    <p:extLst>
      <p:ext uri="{BB962C8B-B14F-4D97-AF65-F5344CB8AC3E}">
        <p14:creationId xmlns:p14="http://schemas.microsoft.com/office/powerpoint/2010/main" val="1428798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99BEE491-0635-B048-B883-A181BC8F2C2F}" type="datetimeFigureOut">
              <a:rPr lang="en-US" smtClean="0"/>
              <a:t>11/23/21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9881CF-E509-1147-981F-2805BB0969F5}" type="slidenum">
              <a:rPr lang="en-US" smtClean="0"/>
              <a:t>‹#›</a:t>
            </a:fld>
            <a:endParaRPr lang="en-US"/>
          </a:p>
        </p:txBody>
      </p:sp>
    </p:spTree>
    <p:extLst>
      <p:ext uri="{BB962C8B-B14F-4D97-AF65-F5344CB8AC3E}">
        <p14:creationId xmlns:p14="http://schemas.microsoft.com/office/powerpoint/2010/main" val="2486375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99BEE491-0635-B048-B883-A181BC8F2C2F}" type="datetimeFigureOut">
              <a:rPr lang="en-US" smtClean="0"/>
              <a:t>11/23/21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9881CF-E509-1147-981F-2805BB0969F5}" type="slidenum">
              <a:rPr lang="en-US" smtClean="0"/>
              <a:t>‹#›</a:t>
            </a:fld>
            <a:endParaRPr lang="en-US"/>
          </a:p>
        </p:txBody>
      </p:sp>
    </p:spTree>
    <p:extLst>
      <p:ext uri="{BB962C8B-B14F-4D97-AF65-F5344CB8AC3E}">
        <p14:creationId xmlns:p14="http://schemas.microsoft.com/office/powerpoint/2010/main" val="1322358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BEE491-0635-B048-B883-A181BC8F2C2F}" type="datetimeFigureOut">
              <a:rPr lang="en-US" smtClean="0"/>
              <a:t>11/23/21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9881CF-E509-1147-981F-2805BB0969F5}" type="slidenum">
              <a:rPr lang="en-US" smtClean="0"/>
              <a:t>‹#›</a:t>
            </a:fld>
            <a:endParaRPr lang="en-US"/>
          </a:p>
        </p:txBody>
      </p:sp>
    </p:spTree>
    <p:extLst>
      <p:ext uri="{BB962C8B-B14F-4D97-AF65-F5344CB8AC3E}">
        <p14:creationId xmlns:p14="http://schemas.microsoft.com/office/powerpoint/2010/main" val="3653795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99BEE491-0635-B048-B883-A181BC8F2C2F}" type="datetimeFigureOut">
              <a:rPr lang="en-US" smtClean="0"/>
              <a:t>11/23/21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9881CF-E509-1147-981F-2805BB0969F5}" type="slidenum">
              <a:rPr lang="en-US" smtClean="0"/>
              <a:t>‹#›</a:t>
            </a:fld>
            <a:endParaRPr lang="en-US"/>
          </a:p>
        </p:txBody>
      </p:sp>
    </p:spTree>
    <p:extLst>
      <p:ext uri="{BB962C8B-B14F-4D97-AF65-F5344CB8AC3E}">
        <p14:creationId xmlns:p14="http://schemas.microsoft.com/office/powerpoint/2010/main" val="68779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99BEE491-0635-B048-B883-A181BC8F2C2F}" type="datetimeFigureOut">
              <a:rPr lang="en-US" smtClean="0"/>
              <a:t>11/23/21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9881CF-E509-1147-981F-2805BB0969F5}" type="slidenum">
              <a:rPr lang="en-US" smtClean="0"/>
              <a:t>‹#›</a:t>
            </a:fld>
            <a:endParaRPr lang="en-US"/>
          </a:p>
        </p:txBody>
      </p:sp>
    </p:spTree>
    <p:extLst>
      <p:ext uri="{BB962C8B-B14F-4D97-AF65-F5344CB8AC3E}">
        <p14:creationId xmlns:p14="http://schemas.microsoft.com/office/powerpoint/2010/main" val="3759194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BEE491-0635-B048-B883-A181BC8F2C2F}" type="datetimeFigureOut">
              <a:rPr lang="en-US" smtClean="0"/>
              <a:t>11/23/21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9881CF-E509-1147-981F-2805BB0969F5}" type="slidenum">
              <a:rPr lang="en-US" smtClean="0"/>
              <a:t>‹#›</a:t>
            </a:fld>
            <a:endParaRPr lang="en-US"/>
          </a:p>
        </p:txBody>
      </p:sp>
    </p:spTree>
    <p:extLst>
      <p:ext uri="{BB962C8B-B14F-4D97-AF65-F5344CB8AC3E}">
        <p14:creationId xmlns:p14="http://schemas.microsoft.com/office/powerpoint/2010/main" val="34891862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9.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8.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74F2C3-91CB-0742-939A-D59408648F8A}"/>
              </a:ext>
            </a:extLst>
          </p:cNvPr>
          <p:cNvSpPr/>
          <p:nvPr/>
        </p:nvSpPr>
        <p:spPr>
          <a:xfrm>
            <a:off x="136071" y="144361"/>
            <a:ext cx="8871858" cy="6569279"/>
          </a:xfrm>
          <a:prstGeom prst="rect">
            <a:avLst/>
          </a:prstGeom>
          <a:solidFill>
            <a:srgbClr val="98A522">
              <a:alpha val="941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Shape&#10;&#10;Description automatically generated with medium confidence">
            <a:extLst>
              <a:ext uri="{FF2B5EF4-FFF2-40B4-BE49-F238E27FC236}">
                <a16:creationId xmlns:a16="http://schemas.microsoft.com/office/drawing/2014/main" id="{4FA1D605-E2D5-FC44-9C0D-1681019D17EC}"/>
              </a:ext>
            </a:extLst>
          </p:cNvPr>
          <p:cNvPicPr>
            <a:picLocks noChangeAspect="1"/>
          </p:cNvPicPr>
          <p:nvPr/>
        </p:nvPicPr>
        <p:blipFill>
          <a:blip r:embed="rId2"/>
          <a:stretch>
            <a:fillRect/>
          </a:stretch>
        </p:blipFill>
        <p:spPr>
          <a:xfrm>
            <a:off x="1517650" y="1377950"/>
            <a:ext cx="6108700" cy="4102100"/>
          </a:xfrm>
          <a:prstGeom prst="rect">
            <a:avLst/>
          </a:prstGeom>
        </p:spPr>
      </p:pic>
      <p:pic>
        <p:nvPicPr>
          <p:cNvPr id="9" name="Picture 8" descr="A screenshot of a video game&#10;&#10;Description automatically generated">
            <a:extLst>
              <a:ext uri="{FF2B5EF4-FFF2-40B4-BE49-F238E27FC236}">
                <a16:creationId xmlns:a16="http://schemas.microsoft.com/office/drawing/2014/main" id="{131C5C2F-9518-684A-929F-BB3A23EF3B08}"/>
              </a:ext>
            </a:extLst>
          </p:cNvPr>
          <p:cNvPicPr>
            <a:picLocks noChangeAspect="1"/>
          </p:cNvPicPr>
          <p:nvPr/>
        </p:nvPicPr>
        <p:blipFill>
          <a:blip r:embed="rId3"/>
          <a:stretch>
            <a:fillRect/>
          </a:stretch>
        </p:blipFill>
        <p:spPr>
          <a:xfrm>
            <a:off x="6233014" y="274230"/>
            <a:ext cx="2611628" cy="717816"/>
          </a:xfrm>
          <a:prstGeom prst="rect">
            <a:avLst/>
          </a:prstGeom>
        </p:spPr>
      </p:pic>
      <p:pic>
        <p:nvPicPr>
          <p:cNvPr id="16" name="Picture 15" descr="Shape&#10;&#10;Description automatically generated">
            <a:extLst>
              <a:ext uri="{FF2B5EF4-FFF2-40B4-BE49-F238E27FC236}">
                <a16:creationId xmlns:a16="http://schemas.microsoft.com/office/drawing/2014/main" id="{62A705B2-BA37-E54C-9980-D08EBB8F504C}"/>
              </a:ext>
            </a:extLst>
          </p:cNvPr>
          <p:cNvPicPr>
            <a:picLocks noChangeAspect="1"/>
          </p:cNvPicPr>
          <p:nvPr/>
        </p:nvPicPr>
        <p:blipFill rotWithShape="1">
          <a:blip r:embed="rId4"/>
          <a:srcRect l="24409" t="14287" b="42698"/>
          <a:stretch/>
        </p:blipFill>
        <p:spPr>
          <a:xfrm>
            <a:off x="136071" y="3763610"/>
            <a:ext cx="6221883" cy="2950029"/>
          </a:xfrm>
          <a:prstGeom prst="rect">
            <a:avLst/>
          </a:prstGeom>
        </p:spPr>
      </p:pic>
      <p:pic>
        <p:nvPicPr>
          <p:cNvPr id="18" name="Picture 17" descr="Graphical user interface&#10;&#10;Description automatically generated">
            <a:extLst>
              <a:ext uri="{FF2B5EF4-FFF2-40B4-BE49-F238E27FC236}">
                <a16:creationId xmlns:a16="http://schemas.microsoft.com/office/drawing/2014/main" id="{EB6C83B6-2586-4043-BA4E-B906AA6F6FE3}"/>
              </a:ext>
            </a:extLst>
          </p:cNvPr>
          <p:cNvPicPr>
            <a:picLocks noChangeAspect="1"/>
          </p:cNvPicPr>
          <p:nvPr/>
        </p:nvPicPr>
        <p:blipFill>
          <a:blip r:embed="rId5"/>
          <a:stretch>
            <a:fillRect/>
          </a:stretch>
        </p:blipFill>
        <p:spPr>
          <a:xfrm>
            <a:off x="2546350" y="4108325"/>
            <a:ext cx="2679700" cy="2540000"/>
          </a:xfrm>
          <a:prstGeom prst="rect">
            <a:avLst/>
          </a:prstGeom>
        </p:spPr>
      </p:pic>
      <p:pic>
        <p:nvPicPr>
          <p:cNvPr id="20" name="Picture 19" descr="A picture containing text&#10;&#10;Description automatically generated">
            <a:extLst>
              <a:ext uri="{FF2B5EF4-FFF2-40B4-BE49-F238E27FC236}">
                <a16:creationId xmlns:a16="http://schemas.microsoft.com/office/drawing/2014/main" id="{D7630EDA-DE1D-E648-ABB9-8499DA0CCDC2}"/>
              </a:ext>
            </a:extLst>
          </p:cNvPr>
          <p:cNvPicPr>
            <a:picLocks noChangeAspect="1"/>
          </p:cNvPicPr>
          <p:nvPr/>
        </p:nvPicPr>
        <p:blipFill>
          <a:blip r:embed="rId6"/>
          <a:stretch>
            <a:fillRect/>
          </a:stretch>
        </p:blipFill>
        <p:spPr>
          <a:xfrm>
            <a:off x="3588530" y="4960133"/>
            <a:ext cx="3335376" cy="2032907"/>
          </a:xfrm>
          <a:prstGeom prst="rect">
            <a:avLst/>
          </a:prstGeom>
        </p:spPr>
      </p:pic>
      <p:pic>
        <p:nvPicPr>
          <p:cNvPr id="22" name="Picture 21" descr="Icon&#10;&#10;Description automatically generated">
            <a:extLst>
              <a:ext uri="{FF2B5EF4-FFF2-40B4-BE49-F238E27FC236}">
                <a16:creationId xmlns:a16="http://schemas.microsoft.com/office/drawing/2014/main" id="{F3C50DBA-409D-5C44-85E3-FD9BEE20ABF9}"/>
              </a:ext>
            </a:extLst>
          </p:cNvPr>
          <p:cNvPicPr>
            <a:picLocks noChangeAspect="1"/>
          </p:cNvPicPr>
          <p:nvPr/>
        </p:nvPicPr>
        <p:blipFill>
          <a:blip r:embed="rId7"/>
          <a:stretch>
            <a:fillRect/>
          </a:stretch>
        </p:blipFill>
        <p:spPr>
          <a:xfrm>
            <a:off x="380999" y="3243942"/>
            <a:ext cx="1246793" cy="1309133"/>
          </a:xfrm>
          <a:prstGeom prst="rect">
            <a:avLst/>
          </a:prstGeom>
        </p:spPr>
      </p:pic>
    </p:spTree>
    <p:extLst>
      <p:ext uri="{BB962C8B-B14F-4D97-AF65-F5344CB8AC3E}">
        <p14:creationId xmlns:p14="http://schemas.microsoft.com/office/powerpoint/2010/main" val="13061071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F5B3FDE-4C4C-3F47-8D25-2CF7A2B9A6D9}"/>
              </a:ext>
            </a:extLst>
          </p:cNvPr>
          <p:cNvCxnSpPr/>
          <p:nvPr/>
        </p:nvCxnSpPr>
        <p:spPr>
          <a:xfrm>
            <a:off x="238856" y="6528276"/>
            <a:ext cx="8666287" cy="0"/>
          </a:xfrm>
          <a:prstGeom prst="line">
            <a:avLst/>
          </a:prstGeom>
          <a:ln w="19050">
            <a:solidFill>
              <a:srgbClr val="E30613"/>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3239F1E1-CE16-2045-BE84-93C1136AE3DA}"/>
              </a:ext>
            </a:extLst>
          </p:cNvPr>
          <p:cNvSpPr/>
          <p:nvPr/>
        </p:nvSpPr>
        <p:spPr>
          <a:xfrm>
            <a:off x="130629" y="130628"/>
            <a:ext cx="8871858" cy="1113457"/>
          </a:xfrm>
          <a:prstGeom prst="rect">
            <a:avLst/>
          </a:prstGeom>
          <a:solidFill>
            <a:srgbClr val="98A522">
              <a:alpha val="959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4FD42B1A-2FFE-A34A-869F-67B6D0AC5FB8}"/>
              </a:ext>
            </a:extLst>
          </p:cNvPr>
          <p:cNvSpPr txBox="1"/>
          <p:nvPr/>
        </p:nvSpPr>
        <p:spPr>
          <a:xfrm>
            <a:off x="299358" y="2221812"/>
            <a:ext cx="5933656" cy="646331"/>
          </a:xfrm>
          <a:prstGeom prst="rect">
            <a:avLst/>
          </a:prstGeom>
          <a:noFill/>
        </p:spPr>
        <p:txBody>
          <a:bodyPr wrap="square" rtlCol="0">
            <a:spAutoFit/>
          </a:bodyPr>
          <a:lstStyle/>
          <a:p>
            <a:pPr lvl="0"/>
            <a:r>
              <a:rPr lang="en-GB" dirty="0">
                <a:latin typeface="Sofia Pro Soft Light" panose="020B0000000000000000" pitchFamily="34" charset="0"/>
              </a:rPr>
              <a:t>One safety sign you might see on a station platform is… </a:t>
            </a:r>
            <a:r>
              <a:rPr lang="en-GB" dirty="0">
                <a:solidFill>
                  <a:srgbClr val="636363"/>
                </a:solidFill>
                <a:latin typeface="Sofia Pro Soft Light" panose="020B0000000000000000" pitchFamily="34" charset="0"/>
              </a:rPr>
              <a:t>(draw it for an extra point) </a:t>
            </a:r>
          </a:p>
        </p:txBody>
      </p:sp>
      <p:sp>
        <p:nvSpPr>
          <p:cNvPr id="22" name="TextBox 21">
            <a:extLst>
              <a:ext uri="{FF2B5EF4-FFF2-40B4-BE49-F238E27FC236}">
                <a16:creationId xmlns:a16="http://schemas.microsoft.com/office/drawing/2014/main" id="{CF720995-1035-3747-B676-43CEF1A5E679}"/>
              </a:ext>
            </a:extLst>
          </p:cNvPr>
          <p:cNvSpPr txBox="1"/>
          <p:nvPr/>
        </p:nvSpPr>
        <p:spPr>
          <a:xfrm>
            <a:off x="259359" y="1409509"/>
            <a:ext cx="3891727" cy="738664"/>
          </a:xfrm>
          <a:prstGeom prst="rect">
            <a:avLst/>
          </a:prstGeom>
          <a:noFill/>
        </p:spPr>
        <p:txBody>
          <a:bodyPr wrap="square" rtlCol="0">
            <a:spAutoFit/>
          </a:bodyPr>
          <a:lstStyle/>
          <a:p>
            <a:r>
              <a:rPr lang="en-GB" sz="2400" dirty="0">
                <a:latin typeface="Sofia Pro Soft Medium" panose="020B0000000000000000" pitchFamily="34" charset="0"/>
              </a:rPr>
              <a:t>Question 8</a:t>
            </a:r>
          </a:p>
          <a:p>
            <a:endParaRPr lang="en-US" dirty="0"/>
          </a:p>
        </p:txBody>
      </p:sp>
      <p:pic>
        <p:nvPicPr>
          <p:cNvPr id="19" name="Picture 18" descr="A screenshot of a video game&#10;&#10;Description automatically generated">
            <a:extLst>
              <a:ext uri="{FF2B5EF4-FFF2-40B4-BE49-F238E27FC236}">
                <a16:creationId xmlns:a16="http://schemas.microsoft.com/office/drawing/2014/main" id="{892D68A0-CCB2-BD48-94B6-7A8AC05D4EAD}"/>
              </a:ext>
            </a:extLst>
          </p:cNvPr>
          <p:cNvPicPr>
            <a:picLocks noChangeAspect="1"/>
          </p:cNvPicPr>
          <p:nvPr/>
        </p:nvPicPr>
        <p:blipFill>
          <a:blip r:embed="rId2"/>
          <a:stretch>
            <a:fillRect/>
          </a:stretch>
        </p:blipFill>
        <p:spPr>
          <a:xfrm>
            <a:off x="6233014" y="274230"/>
            <a:ext cx="2611628" cy="717816"/>
          </a:xfrm>
          <a:prstGeom prst="rect">
            <a:avLst/>
          </a:prstGeom>
        </p:spPr>
      </p:pic>
      <p:sp>
        <p:nvSpPr>
          <p:cNvPr id="20" name="TextBox 19">
            <a:extLst>
              <a:ext uri="{FF2B5EF4-FFF2-40B4-BE49-F238E27FC236}">
                <a16:creationId xmlns:a16="http://schemas.microsoft.com/office/drawing/2014/main" id="{298FF009-F8E9-7145-8114-D4E10735507D}"/>
              </a:ext>
            </a:extLst>
          </p:cNvPr>
          <p:cNvSpPr txBox="1"/>
          <p:nvPr/>
        </p:nvSpPr>
        <p:spPr>
          <a:xfrm>
            <a:off x="178356" y="6531086"/>
            <a:ext cx="2774129" cy="246221"/>
          </a:xfrm>
          <a:prstGeom prst="rect">
            <a:avLst/>
          </a:prstGeom>
          <a:noFill/>
        </p:spPr>
        <p:txBody>
          <a:bodyPr wrap="square" rtlCol="0">
            <a:spAutoFit/>
          </a:bodyPr>
          <a:lstStyle/>
          <a:p>
            <a:r>
              <a:rPr lang="en-US" sz="1000" b="1" dirty="0">
                <a:latin typeface="Sofia Pro Soft Bold" panose="020B0000000000000000" pitchFamily="34" charset="0"/>
              </a:rPr>
              <a:t>www.switchedonrailsafety.co.uk</a:t>
            </a:r>
          </a:p>
        </p:txBody>
      </p:sp>
      <p:sp>
        <p:nvSpPr>
          <p:cNvPr id="21" name="TextBox 20">
            <a:extLst>
              <a:ext uri="{FF2B5EF4-FFF2-40B4-BE49-F238E27FC236}">
                <a16:creationId xmlns:a16="http://schemas.microsoft.com/office/drawing/2014/main" id="{CEC8331C-0E80-7D43-8112-68CD8A35B3D5}"/>
              </a:ext>
            </a:extLst>
          </p:cNvPr>
          <p:cNvSpPr txBox="1"/>
          <p:nvPr/>
        </p:nvSpPr>
        <p:spPr>
          <a:xfrm>
            <a:off x="5457231" y="6567779"/>
            <a:ext cx="3508416" cy="230832"/>
          </a:xfrm>
          <a:prstGeom prst="rect">
            <a:avLst/>
          </a:prstGeom>
          <a:noFill/>
        </p:spPr>
        <p:txBody>
          <a:bodyPr wrap="square" rtlCol="0">
            <a:spAutoFit/>
          </a:bodyPr>
          <a:lstStyle/>
          <a:p>
            <a:pPr algn="r"/>
            <a:r>
              <a:rPr lang="en-US" sz="900" dirty="0">
                <a:solidFill>
                  <a:srgbClr val="939393"/>
                </a:solidFill>
                <a:latin typeface="Sofia Pro Soft Light" panose="020B0000000000000000" pitchFamily="34" charset="0"/>
              </a:rPr>
              <a:t>Who’s Switched On and safe for their next journey?	</a:t>
            </a:r>
            <a:fld id="{723553ED-0182-B840-AF6F-8803408E2544}" type="slidenum">
              <a:rPr lang="en-US" sz="900" smtClean="0">
                <a:solidFill>
                  <a:srgbClr val="939393"/>
                </a:solidFill>
                <a:latin typeface="Sofia Pro Soft Light" panose="020B0000000000000000" pitchFamily="34" charset="0"/>
              </a:rPr>
              <a:t>10</a:t>
            </a:fld>
            <a:r>
              <a:rPr lang="en-US" sz="900" dirty="0">
                <a:solidFill>
                  <a:srgbClr val="939393"/>
                </a:solidFill>
                <a:latin typeface="Sofia Pro Soft Light" panose="020B0000000000000000" pitchFamily="34" charset="0"/>
              </a:rPr>
              <a:t>   </a:t>
            </a:r>
          </a:p>
        </p:txBody>
      </p:sp>
      <p:pic>
        <p:nvPicPr>
          <p:cNvPr id="3" name="Picture 2" descr="Text&#10;&#10;Description automatically generated with medium confidence">
            <a:extLst>
              <a:ext uri="{FF2B5EF4-FFF2-40B4-BE49-F238E27FC236}">
                <a16:creationId xmlns:a16="http://schemas.microsoft.com/office/drawing/2014/main" id="{AC51E335-B0A9-F944-9151-131F1BCDBF10}"/>
              </a:ext>
            </a:extLst>
          </p:cNvPr>
          <p:cNvPicPr>
            <a:picLocks noChangeAspect="1"/>
          </p:cNvPicPr>
          <p:nvPr/>
        </p:nvPicPr>
        <p:blipFill>
          <a:blip r:embed="rId3"/>
          <a:stretch>
            <a:fillRect/>
          </a:stretch>
        </p:blipFill>
        <p:spPr>
          <a:xfrm>
            <a:off x="3898900" y="3429000"/>
            <a:ext cx="1346200" cy="2451100"/>
          </a:xfrm>
          <a:prstGeom prst="rect">
            <a:avLst/>
          </a:prstGeom>
        </p:spPr>
      </p:pic>
      <p:pic>
        <p:nvPicPr>
          <p:cNvPr id="6" name="Picture 5" descr="Graphical user interface, text, application, chat or text message&#10;&#10;Description automatically generated">
            <a:extLst>
              <a:ext uri="{FF2B5EF4-FFF2-40B4-BE49-F238E27FC236}">
                <a16:creationId xmlns:a16="http://schemas.microsoft.com/office/drawing/2014/main" id="{E7F29B93-5771-0846-BD80-7579DE2FDF24}"/>
              </a:ext>
            </a:extLst>
          </p:cNvPr>
          <p:cNvPicPr>
            <a:picLocks noChangeAspect="1"/>
          </p:cNvPicPr>
          <p:nvPr/>
        </p:nvPicPr>
        <p:blipFill>
          <a:blip r:embed="rId4"/>
          <a:stretch>
            <a:fillRect/>
          </a:stretch>
        </p:blipFill>
        <p:spPr>
          <a:xfrm>
            <a:off x="5825404" y="3903752"/>
            <a:ext cx="2992964" cy="1047537"/>
          </a:xfrm>
          <a:prstGeom prst="rect">
            <a:avLst/>
          </a:prstGeom>
        </p:spPr>
      </p:pic>
      <p:pic>
        <p:nvPicPr>
          <p:cNvPr id="8" name="Picture 7" descr="A picture containing text, sign, outdoor, clipart&#10;&#10;Description automatically generated">
            <a:extLst>
              <a:ext uri="{FF2B5EF4-FFF2-40B4-BE49-F238E27FC236}">
                <a16:creationId xmlns:a16="http://schemas.microsoft.com/office/drawing/2014/main" id="{011F55E4-F57F-5440-9D96-AF62E10A2FBC}"/>
              </a:ext>
            </a:extLst>
          </p:cNvPr>
          <p:cNvPicPr>
            <a:picLocks noChangeAspect="1"/>
          </p:cNvPicPr>
          <p:nvPr/>
        </p:nvPicPr>
        <p:blipFill>
          <a:blip r:embed="rId5"/>
          <a:stretch>
            <a:fillRect/>
          </a:stretch>
        </p:blipFill>
        <p:spPr>
          <a:xfrm>
            <a:off x="433635" y="3725160"/>
            <a:ext cx="2518850" cy="1278580"/>
          </a:xfrm>
          <a:prstGeom prst="rect">
            <a:avLst/>
          </a:prstGeom>
        </p:spPr>
      </p:pic>
    </p:spTree>
    <p:extLst>
      <p:ext uri="{BB962C8B-B14F-4D97-AF65-F5344CB8AC3E}">
        <p14:creationId xmlns:p14="http://schemas.microsoft.com/office/powerpoint/2010/main" val="2310221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F5B3FDE-4C4C-3F47-8D25-2CF7A2B9A6D9}"/>
              </a:ext>
            </a:extLst>
          </p:cNvPr>
          <p:cNvCxnSpPr/>
          <p:nvPr/>
        </p:nvCxnSpPr>
        <p:spPr>
          <a:xfrm>
            <a:off x="238856" y="6528276"/>
            <a:ext cx="8666287" cy="0"/>
          </a:xfrm>
          <a:prstGeom prst="line">
            <a:avLst/>
          </a:prstGeom>
          <a:ln w="19050">
            <a:solidFill>
              <a:srgbClr val="E30613"/>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3239F1E1-CE16-2045-BE84-93C1136AE3DA}"/>
              </a:ext>
            </a:extLst>
          </p:cNvPr>
          <p:cNvSpPr/>
          <p:nvPr/>
        </p:nvSpPr>
        <p:spPr>
          <a:xfrm>
            <a:off x="130629" y="130628"/>
            <a:ext cx="8871858" cy="1113457"/>
          </a:xfrm>
          <a:prstGeom prst="rect">
            <a:avLst/>
          </a:prstGeom>
          <a:solidFill>
            <a:srgbClr val="98A522">
              <a:alpha val="959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4FD42B1A-2FFE-A34A-869F-67B6D0AC5FB8}"/>
              </a:ext>
            </a:extLst>
          </p:cNvPr>
          <p:cNvSpPr txBox="1"/>
          <p:nvPr/>
        </p:nvSpPr>
        <p:spPr>
          <a:xfrm>
            <a:off x="299358" y="2221812"/>
            <a:ext cx="4927160" cy="369332"/>
          </a:xfrm>
          <a:prstGeom prst="rect">
            <a:avLst/>
          </a:prstGeom>
          <a:noFill/>
        </p:spPr>
        <p:txBody>
          <a:bodyPr wrap="square" rtlCol="0">
            <a:spAutoFit/>
          </a:bodyPr>
          <a:lstStyle/>
          <a:p>
            <a:pPr>
              <a:spcAft>
                <a:spcPts val="600"/>
              </a:spcAft>
            </a:pPr>
            <a:r>
              <a:rPr lang="en-GB" dirty="0">
                <a:latin typeface="Sofia Pro Soft Light" panose="020B0000000000000000" pitchFamily="34" charset="0"/>
              </a:rPr>
              <a:t>One sign you might see at a level crossing is… </a:t>
            </a:r>
          </a:p>
        </p:txBody>
      </p:sp>
      <p:sp>
        <p:nvSpPr>
          <p:cNvPr id="22" name="TextBox 21">
            <a:extLst>
              <a:ext uri="{FF2B5EF4-FFF2-40B4-BE49-F238E27FC236}">
                <a16:creationId xmlns:a16="http://schemas.microsoft.com/office/drawing/2014/main" id="{CF720995-1035-3747-B676-43CEF1A5E679}"/>
              </a:ext>
            </a:extLst>
          </p:cNvPr>
          <p:cNvSpPr txBox="1"/>
          <p:nvPr/>
        </p:nvSpPr>
        <p:spPr>
          <a:xfrm>
            <a:off x="259359" y="1409509"/>
            <a:ext cx="3891727" cy="738664"/>
          </a:xfrm>
          <a:prstGeom prst="rect">
            <a:avLst/>
          </a:prstGeom>
          <a:noFill/>
        </p:spPr>
        <p:txBody>
          <a:bodyPr wrap="square" rtlCol="0">
            <a:spAutoFit/>
          </a:bodyPr>
          <a:lstStyle/>
          <a:p>
            <a:r>
              <a:rPr lang="en-GB" sz="2400" dirty="0">
                <a:latin typeface="Sofia Pro Soft Medium" panose="020B0000000000000000" pitchFamily="34" charset="0"/>
              </a:rPr>
              <a:t>Question 9</a:t>
            </a:r>
          </a:p>
          <a:p>
            <a:endParaRPr lang="en-US" dirty="0"/>
          </a:p>
        </p:txBody>
      </p:sp>
      <p:pic>
        <p:nvPicPr>
          <p:cNvPr id="18" name="Picture 17" descr="A screenshot of a video game&#10;&#10;Description automatically generated">
            <a:extLst>
              <a:ext uri="{FF2B5EF4-FFF2-40B4-BE49-F238E27FC236}">
                <a16:creationId xmlns:a16="http://schemas.microsoft.com/office/drawing/2014/main" id="{2DF09527-A490-CB48-9EB6-27D2D9EB1183}"/>
              </a:ext>
            </a:extLst>
          </p:cNvPr>
          <p:cNvPicPr>
            <a:picLocks noChangeAspect="1"/>
          </p:cNvPicPr>
          <p:nvPr/>
        </p:nvPicPr>
        <p:blipFill>
          <a:blip r:embed="rId2"/>
          <a:stretch>
            <a:fillRect/>
          </a:stretch>
        </p:blipFill>
        <p:spPr>
          <a:xfrm>
            <a:off x="6233014" y="274230"/>
            <a:ext cx="2611628" cy="717816"/>
          </a:xfrm>
          <a:prstGeom prst="rect">
            <a:avLst/>
          </a:prstGeom>
        </p:spPr>
      </p:pic>
      <p:sp>
        <p:nvSpPr>
          <p:cNvPr id="20" name="TextBox 19">
            <a:extLst>
              <a:ext uri="{FF2B5EF4-FFF2-40B4-BE49-F238E27FC236}">
                <a16:creationId xmlns:a16="http://schemas.microsoft.com/office/drawing/2014/main" id="{294DF2C7-366F-9A48-ADC9-9B9523E7329E}"/>
              </a:ext>
            </a:extLst>
          </p:cNvPr>
          <p:cNvSpPr txBox="1"/>
          <p:nvPr/>
        </p:nvSpPr>
        <p:spPr>
          <a:xfrm>
            <a:off x="178356" y="6531086"/>
            <a:ext cx="2774129" cy="246221"/>
          </a:xfrm>
          <a:prstGeom prst="rect">
            <a:avLst/>
          </a:prstGeom>
          <a:noFill/>
        </p:spPr>
        <p:txBody>
          <a:bodyPr wrap="square" rtlCol="0">
            <a:spAutoFit/>
          </a:bodyPr>
          <a:lstStyle/>
          <a:p>
            <a:r>
              <a:rPr lang="en-US" sz="1000" b="1" dirty="0">
                <a:latin typeface="Sofia Pro Soft Bold" panose="020B0000000000000000" pitchFamily="34" charset="0"/>
              </a:rPr>
              <a:t>www.switchedonrailsafety.co.uk</a:t>
            </a:r>
          </a:p>
        </p:txBody>
      </p:sp>
      <p:sp>
        <p:nvSpPr>
          <p:cNvPr id="21" name="TextBox 20">
            <a:extLst>
              <a:ext uri="{FF2B5EF4-FFF2-40B4-BE49-F238E27FC236}">
                <a16:creationId xmlns:a16="http://schemas.microsoft.com/office/drawing/2014/main" id="{1CDEFBAC-09AD-C740-8CC3-881B6F11B8CA}"/>
              </a:ext>
            </a:extLst>
          </p:cNvPr>
          <p:cNvSpPr txBox="1"/>
          <p:nvPr/>
        </p:nvSpPr>
        <p:spPr>
          <a:xfrm>
            <a:off x="5457231" y="6567779"/>
            <a:ext cx="3508416" cy="230832"/>
          </a:xfrm>
          <a:prstGeom prst="rect">
            <a:avLst/>
          </a:prstGeom>
          <a:noFill/>
        </p:spPr>
        <p:txBody>
          <a:bodyPr wrap="square" rtlCol="0">
            <a:spAutoFit/>
          </a:bodyPr>
          <a:lstStyle/>
          <a:p>
            <a:pPr algn="r"/>
            <a:r>
              <a:rPr lang="en-US" sz="900" dirty="0">
                <a:solidFill>
                  <a:srgbClr val="939393"/>
                </a:solidFill>
                <a:latin typeface="Sofia Pro Soft Light" panose="020B0000000000000000" pitchFamily="34" charset="0"/>
              </a:rPr>
              <a:t>Who’s Switched On and safe for their next journey?	</a:t>
            </a:r>
            <a:fld id="{723553ED-0182-B840-AF6F-8803408E2544}" type="slidenum">
              <a:rPr lang="en-US" sz="900" smtClean="0">
                <a:solidFill>
                  <a:srgbClr val="939393"/>
                </a:solidFill>
                <a:latin typeface="Sofia Pro Soft Light" panose="020B0000000000000000" pitchFamily="34" charset="0"/>
              </a:rPr>
              <a:t>11</a:t>
            </a:fld>
            <a:r>
              <a:rPr lang="en-US" sz="900" dirty="0">
                <a:solidFill>
                  <a:srgbClr val="939393"/>
                </a:solidFill>
                <a:latin typeface="Sofia Pro Soft Light" panose="020B0000000000000000" pitchFamily="34" charset="0"/>
              </a:rPr>
              <a:t>   </a:t>
            </a:r>
          </a:p>
        </p:txBody>
      </p:sp>
      <p:pic>
        <p:nvPicPr>
          <p:cNvPr id="26" name="Picture 25">
            <a:extLst>
              <a:ext uri="{FF2B5EF4-FFF2-40B4-BE49-F238E27FC236}">
                <a16:creationId xmlns:a16="http://schemas.microsoft.com/office/drawing/2014/main" id="{247F66E7-19D6-1A49-B757-FE50D6485EE0}"/>
              </a:ext>
            </a:extLst>
          </p:cNvPr>
          <p:cNvPicPr>
            <a:picLocks noChangeAspect="1"/>
          </p:cNvPicPr>
          <p:nvPr/>
        </p:nvPicPr>
        <p:blipFill>
          <a:blip r:embed="rId3"/>
          <a:stretch>
            <a:fillRect/>
          </a:stretch>
        </p:blipFill>
        <p:spPr>
          <a:xfrm>
            <a:off x="6487213" y="3246481"/>
            <a:ext cx="1640390" cy="1937468"/>
          </a:xfrm>
          <a:prstGeom prst="rect">
            <a:avLst/>
          </a:prstGeom>
        </p:spPr>
      </p:pic>
      <p:pic>
        <p:nvPicPr>
          <p:cNvPr id="28" name="Picture 27" descr="Text, letter&#10;&#10;Description automatically generated">
            <a:extLst>
              <a:ext uri="{FF2B5EF4-FFF2-40B4-BE49-F238E27FC236}">
                <a16:creationId xmlns:a16="http://schemas.microsoft.com/office/drawing/2014/main" id="{6E4E37E6-F421-1941-9C07-6EED5DDDEC76}"/>
              </a:ext>
            </a:extLst>
          </p:cNvPr>
          <p:cNvPicPr>
            <a:picLocks noChangeAspect="1"/>
          </p:cNvPicPr>
          <p:nvPr/>
        </p:nvPicPr>
        <p:blipFill>
          <a:blip r:embed="rId4"/>
          <a:stretch>
            <a:fillRect/>
          </a:stretch>
        </p:blipFill>
        <p:spPr>
          <a:xfrm>
            <a:off x="586602" y="2961258"/>
            <a:ext cx="2130529" cy="3033044"/>
          </a:xfrm>
          <a:prstGeom prst="rect">
            <a:avLst/>
          </a:prstGeom>
        </p:spPr>
      </p:pic>
      <p:pic>
        <p:nvPicPr>
          <p:cNvPr id="12" name="Picture 11" descr="A picture containing text, sign, outdoor, clipart&#10;&#10;Description automatically generated">
            <a:extLst>
              <a:ext uri="{FF2B5EF4-FFF2-40B4-BE49-F238E27FC236}">
                <a16:creationId xmlns:a16="http://schemas.microsoft.com/office/drawing/2014/main" id="{83631B1D-2512-D045-B492-819A9D305A72}"/>
              </a:ext>
            </a:extLst>
          </p:cNvPr>
          <p:cNvPicPr>
            <a:picLocks noChangeAspect="1"/>
          </p:cNvPicPr>
          <p:nvPr/>
        </p:nvPicPr>
        <p:blipFill>
          <a:blip r:embed="rId5"/>
          <a:stretch>
            <a:fillRect/>
          </a:stretch>
        </p:blipFill>
        <p:spPr>
          <a:xfrm>
            <a:off x="3187345" y="3515976"/>
            <a:ext cx="2518850" cy="1278580"/>
          </a:xfrm>
          <a:prstGeom prst="rect">
            <a:avLst/>
          </a:prstGeom>
        </p:spPr>
      </p:pic>
    </p:spTree>
    <p:extLst>
      <p:ext uri="{BB962C8B-B14F-4D97-AF65-F5344CB8AC3E}">
        <p14:creationId xmlns:p14="http://schemas.microsoft.com/office/powerpoint/2010/main" val="3999125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rain, track, platform, station&#10;&#10;Description automatically generated">
            <a:extLst>
              <a:ext uri="{FF2B5EF4-FFF2-40B4-BE49-F238E27FC236}">
                <a16:creationId xmlns:a16="http://schemas.microsoft.com/office/drawing/2014/main" id="{968EA732-697A-1948-9D63-80DA90F3C0BA}"/>
              </a:ext>
            </a:extLst>
          </p:cNvPr>
          <p:cNvPicPr>
            <a:picLocks noChangeAspect="1"/>
          </p:cNvPicPr>
          <p:nvPr/>
        </p:nvPicPr>
        <p:blipFill rotWithShape="1">
          <a:blip r:embed="rId2"/>
          <a:srcRect t="11861" b="-1"/>
          <a:stretch/>
        </p:blipFill>
        <p:spPr>
          <a:xfrm>
            <a:off x="141513" y="1244086"/>
            <a:ext cx="7587344" cy="4376566"/>
          </a:xfrm>
          <a:prstGeom prst="rect">
            <a:avLst/>
          </a:prstGeom>
        </p:spPr>
      </p:pic>
      <p:cxnSp>
        <p:nvCxnSpPr>
          <p:cNvPr id="5" name="Straight Connector 4">
            <a:extLst>
              <a:ext uri="{FF2B5EF4-FFF2-40B4-BE49-F238E27FC236}">
                <a16:creationId xmlns:a16="http://schemas.microsoft.com/office/drawing/2014/main" id="{7F5B3FDE-4C4C-3F47-8D25-2CF7A2B9A6D9}"/>
              </a:ext>
            </a:extLst>
          </p:cNvPr>
          <p:cNvCxnSpPr/>
          <p:nvPr/>
        </p:nvCxnSpPr>
        <p:spPr>
          <a:xfrm>
            <a:off x="238856" y="6528276"/>
            <a:ext cx="8666287" cy="0"/>
          </a:xfrm>
          <a:prstGeom prst="line">
            <a:avLst/>
          </a:prstGeom>
          <a:ln w="19050">
            <a:solidFill>
              <a:srgbClr val="E30613"/>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3239F1E1-CE16-2045-BE84-93C1136AE3DA}"/>
              </a:ext>
            </a:extLst>
          </p:cNvPr>
          <p:cNvSpPr/>
          <p:nvPr/>
        </p:nvSpPr>
        <p:spPr>
          <a:xfrm>
            <a:off x="130629" y="130628"/>
            <a:ext cx="8871858" cy="1113457"/>
          </a:xfrm>
          <a:prstGeom prst="rect">
            <a:avLst/>
          </a:prstGeom>
          <a:solidFill>
            <a:srgbClr val="98A522">
              <a:alpha val="959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A screenshot of a video game&#10;&#10;Description automatically generated">
            <a:extLst>
              <a:ext uri="{FF2B5EF4-FFF2-40B4-BE49-F238E27FC236}">
                <a16:creationId xmlns:a16="http://schemas.microsoft.com/office/drawing/2014/main" id="{F52F338F-5312-E544-96C2-60086968BADC}"/>
              </a:ext>
            </a:extLst>
          </p:cNvPr>
          <p:cNvPicPr>
            <a:picLocks noChangeAspect="1"/>
          </p:cNvPicPr>
          <p:nvPr/>
        </p:nvPicPr>
        <p:blipFill>
          <a:blip r:embed="rId3"/>
          <a:stretch>
            <a:fillRect/>
          </a:stretch>
        </p:blipFill>
        <p:spPr>
          <a:xfrm>
            <a:off x="6233014" y="274230"/>
            <a:ext cx="2611628" cy="717816"/>
          </a:xfrm>
          <a:prstGeom prst="rect">
            <a:avLst/>
          </a:prstGeom>
        </p:spPr>
      </p:pic>
      <p:sp>
        <p:nvSpPr>
          <p:cNvPr id="18" name="TextBox 17">
            <a:extLst>
              <a:ext uri="{FF2B5EF4-FFF2-40B4-BE49-F238E27FC236}">
                <a16:creationId xmlns:a16="http://schemas.microsoft.com/office/drawing/2014/main" id="{862497B6-49AF-BF46-BC4F-AE74FE19AA1E}"/>
              </a:ext>
            </a:extLst>
          </p:cNvPr>
          <p:cNvSpPr txBox="1"/>
          <p:nvPr/>
        </p:nvSpPr>
        <p:spPr>
          <a:xfrm>
            <a:off x="178356" y="6531086"/>
            <a:ext cx="2774129" cy="246221"/>
          </a:xfrm>
          <a:prstGeom prst="rect">
            <a:avLst/>
          </a:prstGeom>
          <a:noFill/>
        </p:spPr>
        <p:txBody>
          <a:bodyPr wrap="square" rtlCol="0">
            <a:spAutoFit/>
          </a:bodyPr>
          <a:lstStyle/>
          <a:p>
            <a:r>
              <a:rPr lang="en-US" sz="1000" b="1" dirty="0">
                <a:latin typeface="Sofia Pro Soft Bold" panose="020B0000000000000000" pitchFamily="34" charset="0"/>
              </a:rPr>
              <a:t>www.switchedonrailsafety.co.uk</a:t>
            </a:r>
          </a:p>
        </p:txBody>
      </p:sp>
      <p:sp>
        <p:nvSpPr>
          <p:cNvPr id="20" name="TextBox 19">
            <a:extLst>
              <a:ext uri="{FF2B5EF4-FFF2-40B4-BE49-F238E27FC236}">
                <a16:creationId xmlns:a16="http://schemas.microsoft.com/office/drawing/2014/main" id="{1C5D02E9-302E-7543-9EF0-A495894200D9}"/>
              </a:ext>
            </a:extLst>
          </p:cNvPr>
          <p:cNvSpPr txBox="1"/>
          <p:nvPr/>
        </p:nvSpPr>
        <p:spPr>
          <a:xfrm>
            <a:off x="5457231" y="6567779"/>
            <a:ext cx="3508416" cy="230832"/>
          </a:xfrm>
          <a:prstGeom prst="rect">
            <a:avLst/>
          </a:prstGeom>
          <a:noFill/>
        </p:spPr>
        <p:txBody>
          <a:bodyPr wrap="square" rtlCol="0">
            <a:spAutoFit/>
          </a:bodyPr>
          <a:lstStyle/>
          <a:p>
            <a:pPr algn="r"/>
            <a:r>
              <a:rPr lang="en-US" sz="900" dirty="0">
                <a:solidFill>
                  <a:srgbClr val="939393"/>
                </a:solidFill>
                <a:latin typeface="Sofia Pro Soft Light" panose="020B0000000000000000" pitchFamily="34" charset="0"/>
              </a:rPr>
              <a:t>Who’s Switched On and safe for their next journey?	</a:t>
            </a:r>
            <a:fld id="{723553ED-0182-B840-AF6F-8803408E2544}" type="slidenum">
              <a:rPr lang="en-US" sz="900" smtClean="0">
                <a:solidFill>
                  <a:srgbClr val="939393"/>
                </a:solidFill>
                <a:latin typeface="Sofia Pro Soft Light" panose="020B0000000000000000" pitchFamily="34" charset="0"/>
              </a:rPr>
              <a:t>12</a:t>
            </a:fld>
            <a:r>
              <a:rPr lang="en-US" sz="900" dirty="0">
                <a:solidFill>
                  <a:srgbClr val="939393"/>
                </a:solidFill>
                <a:latin typeface="Sofia Pro Soft Light" panose="020B0000000000000000" pitchFamily="34" charset="0"/>
              </a:rPr>
              <a:t>   </a:t>
            </a:r>
          </a:p>
        </p:txBody>
      </p:sp>
      <p:sp>
        <p:nvSpPr>
          <p:cNvPr id="21" name="Rectangle 20">
            <a:extLst>
              <a:ext uri="{FF2B5EF4-FFF2-40B4-BE49-F238E27FC236}">
                <a16:creationId xmlns:a16="http://schemas.microsoft.com/office/drawing/2014/main" id="{7B2F8E1B-26EE-074F-8CFE-351F45C03D6F}"/>
              </a:ext>
            </a:extLst>
          </p:cNvPr>
          <p:cNvSpPr/>
          <p:nvPr/>
        </p:nvSpPr>
        <p:spPr>
          <a:xfrm>
            <a:off x="5271152" y="1248233"/>
            <a:ext cx="2904019" cy="1325181"/>
          </a:xfrm>
          <a:prstGeom prst="rect">
            <a:avLst/>
          </a:prstGeom>
          <a:solidFill>
            <a:schemeClr val="bg1"/>
          </a:solidFill>
          <a:ln w="25400">
            <a:solidFill>
              <a:srgbClr val="E306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4FD42B1A-2FFE-A34A-869F-67B6D0AC5FB8}"/>
              </a:ext>
            </a:extLst>
          </p:cNvPr>
          <p:cNvSpPr txBox="1"/>
          <p:nvPr/>
        </p:nvSpPr>
        <p:spPr>
          <a:xfrm>
            <a:off x="5392962" y="1797810"/>
            <a:ext cx="3108781" cy="646331"/>
          </a:xfrm>
          <a:prstGeom prst="rect">
            <a:avLst/>
          </a:prstGeom>
          <a:noFill/>
        </p:spPr>
        <p:txBody>
          <a:bodyPr wrap="square" rtlCol="0">
            <a:spAutoFit/>
          </a:bodyPr>
          <a:lstStyle/>
          <a:p>
            <a:pPr>
              <a:spcAft>
                <a:spcPts val="600"/>
              </a:spcAft>
            </a:pPr>
            <a:r>
              <a:rPr lang="en-GB" dirty="0">
                <a:latin typeface="Sofia Pro Light" pitchFamily="2" charset="77"/>
              </a:rPr>
              <a:t>The electrified rail is the _____ rail</a:t>
            </a:r>
          </a:p>
        </p:txBody>
      </p:sp>
      <p:sp>
        <p:nvSpPr>
          <p:cNvPr id="19" name="TextBox 18">
            <a:extLst>
              <a:ext uri="{FF2B5EF4-FFF2-40B4-BE49-F238E27FC236}">
                <a16:creationId xmlns:a16="http://schemas.microsoft.com/office/drawing/2014/main" id="{3AF0AEB7-6817-754E-9ECE-02B912F3DFFF}"/>
              </a:ext>
            </a:extLst>
          </p:cNvPr>
          <p:cNvSpPr txBox="1"/>
          <p:nvPr/>
        </p:nvSpPr>
        <p:spPr>
          <a:xfrm>
            <a:off x="5482973" y="2060939"/>
            <a:ext cx="750041" cy="369332"/>
          </a:xfrm>
          <a:prstGeom prst="rect">
            <a:avLst/>
          </a:prstGeom>
          <a:noFill/>
        </p:spPr>
        <p:txBody>
          <a:bodyPr wrap="square" rtlCol="0">
            <a:spAutoFit/>
          </a:bodyPr>
          <a:lstStyle/>
          <a:p>
            <a:r>
              <a:rPr lang="en-GB" b="1" dirty="0">
                <a:solidFill>
                  <a:srgbClr val="E30613"/>
                </a:solidFill>
                <a:latin typeface="Sofia Pro Soft Bold" panose="020B0000000000000000" pitchFamily="34" charset="0"/>
              </a:rPr>
              <a:t>Third</a:t>
            </a:r>
          </a:p>
        </p:txBody>
      </p:sp>
      <p:sp>
        <p:nvSpPr>
          <p:cNvPr id="22" name="TextBox 21">
            <a:extLst>
              <a:ext uri="{FF2B5EF4-FFF2-40B4-BE49-F238E27FC236}">
                <a16:creationId xmlns:a16="http://schemas.microsoft.com/office/drawing/2014/main" id="{CF720995-1035-3747-B676-43CEF1A5E679}"/>
              </a:ext>
            </a:extLst>
          </p:cNvPr>
          <p:cNvSpPr txBox="1"/>
          <p:nvPr/>
        </p:nvSpPr>
        <p:spPr>
          <a:xfrm>
            <a:off x="5359260" y="1333257"/>
            <a:ext cx="1923284" cy="738664"/>
          </a:xfrm>
          <a:prstGeom prst="rect">
            <a:avLst/>
          </a:prstGeom>
          <a:noFill/>
        </p:spPr>
        <p:txBody>
          <a:bodyPr wrap="square" rtlCol="0">
            <a:spAutoFit/>
          </a:bodyPr>
          <a:lstStyle/>
          <a:p>
            <a:r>
              <a:rPr lang="en-GB" sz="2400" dirty="0">
                <a:latin typeface="Sofia Pro Soft Medium" panose="020B0000000000000000" pitchFamily="34" charset="0"/>
              </a:rPr>
              <a:t>Question 10</a:t>
            </a:r>
          </a:p>
          <a:p>
            <a:endParaRPr lang="en-US" dirty="0"/>
          </a:p>
        </p:txBody>
      </p:sp>
    </p:spTree>
    <p:extLst>
      <p:ext uri="{BB962C8B-B14F-4D97-AF65-F5344CB8AC3E}">
        <p14:creationId xmlns:p14="http://schemas.microsoft.com/office/powerpoint/2010/main" val="75121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F5B3FDE-4C4C-3F47-8D25-2CF7A2B9A6D9}"/>
              </a:ext>
            </a:extLst>
          </p:cNvPr>
          <p:cNvCxnSpPr/>
          <p:nvPr/>
        </p:nvCxnSpPr>
        <p:spPr>
          <a:xfrm>
            <a:off x="238856" y="6528276"/>
            <a:ext cx="8666287" cy="0"/>
          </a:xfrm>
          <a:prstGeom prst="line">
            <a:avLst/>
          </a:prstGeom>
          <a:ln w="19050">
            <a:solidFill>
              <a:srgbClr val="E30613"/>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4FD42B1A-2FFE-A34A-869F-67B6D0AC5FB8}"/>
              </a:ext>
            </a:extLst>
          </p:cNvPr>
          <p:cNvSpPr txBox="1"/>
          <p:nvPr/>
        </p:nvSpPr>
        <p:spPr>
          <a:xfrm>
            <a:off x="299358" y="2221812"/>
            <a:ext cx="4693557" cy="369332"/>
          </a:xfrm>
          <a:prstGeom prst="rect">
            <a:avLst/>
          </a:prstGeom>
          <a:noFill/>
        </p:spPr>
        <p:txBody>
          <a:bodyPr wrap="square" rtlCol="0">
            <a:spAutoFit/>
          </a:bodyPr>
          <a:lstStyle/>
          <a:p>
            <a:pPr>
              <a:spcAft>
                <a:spcPts val="600"/>
              </a:spcAft>
            </a:pPr>
            <a:r>
              <a:rPr lang="en-GB" dirty="0">
                <a:latin typeface="Sofia Pro Light" pitchFamily="2" charset="77"/>
              </a:rPr>
              <a:t>Electricity is turned off on the railways at…</a:t>
            </a:r>
          </a:p>
        </p:txBody>
      </p:sp>
      <p:sp>
        <p:nvSpPr>
          <p:cNvPr id="19" name="TextBox 18">
            <a:extLst>
              <a:ext uri="{FF2B5EF4-FFF2-40B4-BE49-F238E27FC236}">
                <a16:creationId xmlns:a16="http://schemas.microsoft.com/office/drawing/2014/main" id="{3AF0AEB7-6817-754E-9ECE-02B912F3DFFF}"/>
              </a:ext>
            </a:extLst>
          </p:cNvPr>
          <p:cNvSpPr txBox="1"/>
          <p:nvPr/>
        </p:nvSpPr>
        <p:spPr>
          <a:xfrm>
            <a:off x="308738" y="2685143"/>
            <a:ext cx="4888904" cy="369332"/>
          </a:xfrm>
          <a:prstGeom prst="rect">
            <a:avLst/>
          </a:prstGeom>
          <a:noFill/>
        </p:spPr>
        <p:txBody>
          <a:bodyPr wrap="square" rtlCol="0">
            <a:spAutoFit/>
          </a:bodyPr>
          <a:lstStyle/>
          <a:p>
            <a:r>
              <a:rPr lang="en-GB" dirty="0">
                <a:solidFill>
                  <a:srgbClr val="636363"/>
                </a:solidFill>
                <a:latin typeface="Sofia Pro Soft Light" panose="020B0000000000000000" pitchFamily="34" charset="0"/>
              </a:rPr>
              <a:t>This is a trick question, it is </a:t>
            </a:r>
            <a:r>
              <a:rPr lang="en-GB" b="1" dirty="0">
                <a:solidFill>
                  <a:srgbClr val="E30613"/>
                </a:solidFill>
                <a:latin typeface="Sofia Pro Soft Bold" panose="020B0000000000000000" pitchFamily="34" charset="0"/>
              </a:rPr>
              <a:t>never</a:t>
            </a:r>
            <a:r>
              <a:rPr lang="en-GB" dirty="0">
                <a:solidFill>
                  <a:srgbClr val="636363"/>
                </a:solidFill>
                <a:latin typeface="Sofia Pro Soft Light" panose="020B0000000000000000" pitchFamily="34" charset="0"/>
              </a:rPr>
              <a:t> turned off!</a:t>
            </a:r>
          </a:p>
        </p:txBody>
      </p:sp>
      <p:sp>
        <p:nvSpPr>
          <p:cNvPr id="13" name="Rectangle 12">
            <a:extLst>
              <a:ext uri="{FF2B5EF4-FFF2-40B4-BE49-F238E27FC236}">
                <a16:creationId xmlns:a16="http://schemas.microsoft.com/office/drawing/2014/main" id="{3239F1E1-CE16-2045-BE84-93C1136AE3DA}"/>
              </a:ext>
            </a:extLst>
          </p:cNvPr>
          <p:cNvSpPr/>
          <p:nvPr/>
        </p:nvSpPr>
        <p:spPr>
          <a:xfrm>
            <a:off x="130629" y="130628"/>
            <a:ext cx="8871858" cy="1113457"/>
          </a:xfrm>
          <a:prstGeom prst="rect">
            <a:avLst/>
          </a:prstGeom>
          <a:solidFill>
            <a:srgbClr val="98A522">
              <a:alpha val="959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F720995-1035-3747-B676-43CEF1A5E679}"/>
              </a:ext>
            </a:extLst>
          </p:cNvPr>
          <p:cNvSpPr txBox="1"/>
          <p:nvPr/>
        </p:nvSpPr>
        <p:spPr>
          <a:xfrm>
            <a:off x="259359" y="1409509"/>
            <a:ext cx="3891727" cy="738664"/>
          </a:xfrm>
          <a:prstGeom prst="rect">
            <a:avLst/>
          </a:prstGeom>
          <a:noFill/>
        </p:spPr>
        <p:txBody>
          <a:bodyPr wrap="square" rtlCol="0">
            <a:spAutoFit/>
          </a:bodyPr>
          <a:lstStyle/>
          <a:p>
            <a:r>
              <a:rPr lang="en-GB" sz="2400" dirty="0">
                <a:latin typeface="Sofia Pro Soft Medium" panose="020B0000000000000000" pitchFamily="34" charset="0"/>
              </a:rPr>
              <a:t>Question 11</a:t>
            </a:r>
          </a:p>
          <a:p>
            <a:endParaRPr lang="en-US" dirty="0"/>
          </a:p>
        </p:txBody>
      </p:sp>
      <p:pic>
        <p:nvPicPr>
          <p:cNvPr id="12" name="Picture 11" descr="A screenshot of a video game&#10;&#10;Description automatically generated">
            <a:extLst>
              <a:ext uri="{FF2B5EF4-FFF2-40B4-BE49-F238E27FC236}">
                <a16:creationId xmlns:a16="http://schemas.microsoft.com/office/drawing/2014/main" id="{00405443-9E8E-D948-A3DC-9B8319528C38}"/>
              </a:ext>
            </a:extLst>
          </p:cNvPr>
          <p:cNvPicPr>
            <a:picLocks noChangeAspect="1"/>
          </p:cNvPicPr>
          <p:nvPr/>
        </p:nvPicPr>
        <p:blipFill>
          <a:blip r:embed="rId2"/>
          <a:stretch>
            <a:fillRect/>
          </a:stretch>
        </p:blipFill>
        <p:spPr>
          <a:xfrm>
            <a:off x="6233014" y="274230"/>
            <a:ext cx="2611628" cy="717816"/>
          </a:xfrm>
          <a:prstGeom prst="rect">
            <a:avLst/>
          </a:prstGeom>
        </p:spPr>
      </p:pic>
      <p:sp>
        <p:nvSpPr>
          <p:cNvPr id="18" name="TextBox 17">
            <a:extLst>
              <a:ext uri="{FF2B5EF4-FFF2-40B4-BE49-F238E27FC236}">
                <a16:creationId xmlns:a16="http://schemas.microsoft.com/office/drawing/2014/main" id="{A5FE1FCC-1B99-1E44-B3A0-5A737C67D2C1}"/>
              </a:ext>
            </a:extLst>
          </p:cNvPr>
          <p:cNvSpPr txBox="1"/>
          <p:nvPr/>
        </p:nvSpPr>
        <p:spPr>
          <a:xfrm>
            <a:off x="178356" y="6531086"/>
            <a:ext cx="2774129" cy="246221"/>
          </a:xfrm>
          <a:prstGeom prst="rect">
            <a:avLst/>
          </a:prstGeom>
          <a:noFill/>
        </p:spPr>
        <p:txBody>
          <a:bodyPr wrap="square" rtlCol="0">
            <a:spAutoFit/>
          </a:bodyPr>
          <a:lstStyle/>
          <a:p>
            <a:r>
              <a:rPr lang="en-US" sz="1000" b="1" dirty="0">
                <a:latin typeface="Sofia Pro Soft Bold" panose="020B0000000000000000" pitchFamily="34" charset="0"/>
              </a:rPr>
              <a:t>www.switchedonrailsafety.co.uk</a:t>
            </a:r>
          </a:p>
        </p:txBody>
      </p:sp>
      <p:sp>
        <p:nvSpPr>
          <p:cNvPr id="20" name="TextBox 19">
            <a:extLst>
              <a:ext uri="{FF2B5EF4-FFF2-40B4-BE49-F238E27FC236}">
                <a16:creationId xmlns:a16="http://schemas.microsoft.com/office/drawing/2014/main" id="{563603A9-B09F-5047-91B2-CE2CAA6B2027}"/>
              </a:ext>
            </a:extLst>
          </p:cNvPr>
          <p:cNvSpPr txBox="1"/>
          <p:nvPr/>
        </p:nvSpPr>
        <p:spPr>
          <a:xfrm>
            <a:off x="5457231" y="6567779"/>
            <a:ext cx="3508416" cy="230832"/>
          </a:xfrm>
          <a:prstGeom prst="rect">
            <a:avLst/>
          </a:prstGeom>
          <a:noFill/>
        </p:spPr>
        <p:txBody>
          <a:bodyPr wrap="square" rtlCol="0">
            <a:spAutoFit/>
          </a:bodyPr>
          <a:lstStyle/>
          <a:p>
            <a:pPr algn="r"/>
            <a:r>
              <a:rPr lang="en-US" sz="900" dirty="0">
                <a:solidFill>
                  <a:srgbClr val="939393"/>
                </a:solidFill>
                <a:latin typeface="Sofia Pro Soft Light" panose="020B0000000000000000" pitchFamily="34" charset="0"/>
              </a:rPr>
              <a:t>Who’s Switched On and safe for their next journey?	</a:t>
            </a:r>
            <a:fld id="{723553ED-0182-B840-AF6F-8803408E2544}" type="slidenum">
              <a:rPr lang="en-US" sz="900" smtClean="0">
                <a:solidFill>
                  <a:srgbClr val="939393"/>
                </a:solidFill>
                <a:latin typeface="Sofia Pro Soft Light" panose="020B0000000000000000" pitchFamily="34" charset="0"/>
              </a:rPr>
              <a:t>13</a:t>
            </a:fld>
            <a:r>
              <a:rPr lang="en-US" sz="900" dirty="0">
                <a:solidFill>
                  <a:srgbClr val="939393"/>
                </a:solidFill>
                <a:latin typeface="Sofia Pro Soft Light" panose="020B0000000000000000" pitchFamily="34" charset="0"/>
              </a:rPr>
              <a:t>   </a:t>
            </a:r>
          </a:p>
        </p:txBody>
      </p:sp>
      <p:pic>
        <p:nvPicPr>
          <p:cNvPr id="21" name="Picture 20" descr="Icon&#10;&#10;Description automatically generated">
            <a:extLst>
              <a:ext uri="{FF2B5EF4-FFF2-40B4-BE49-F238E27FC236}">
                <a16:creationId xmlns:a16="http://schemas.microsoft.com/office/drawing/2014/main" id="{C63F8E39-91A9-234E-A396-61B30FE98B21}"/>
              </a:ext>
            </a:extLst>
          </p:cNvPr>
          <p:cNvPicPr>
            <a:picLocks noChangeAspect="1"/>
          </p:cNvPicPr>
          <p:nvPr/>
        </p:nvPicPr>
        <p:blipFill>
          <a:blip r:embed="rId3"/>
          <a:stretch>
            <a:fillRect/>
          </a:stretch>
        </p:blipFill>
        <p:spPr>
          <a:xfrm>
            <a:off x="6393825" y="2751100"/>
            <a:ext cx="1321001" cy="2208887"/>
          </a:xfrm>
          <a:prstGeom prst="rect">
            <a:avLst/>
          </a:prstGeom>
        </p:spPr>
      </p:pic>
      <p:pic>
        <p:nvPicPr>
          <p:cNvPr id="14" name="Picture 13" descr="Shape&#10;&#10;Description automatically generated">
            <a:extLst>
              <a:ext uri="{FF2B5EF4-FFF2-40B4-BE49-F238E27FC236}">
                <a16:creationId xmlns:a16="http://schemas.microsoft.com/office/drawing/2014/main" id="{C59C7351-1986-C84B-ABE8-C522B6811A5B}"/>
              </a:ext>
            </a:extLst>
          </p:cNvPr>
          <p:cNvPicPr>
            <a:picLocks noChangeAspect="1"/>
          </p:cNvPicPr>
          <p:nvPr/>
        </p:nvPicPr>
        <p:blipFill rotWithShape="1">
          <a:blip r:embed="rId4"/>
          <a:srcRect l="26375" t="17685" r="18468" b="46013"/>
          <a:stretch/>
        </p:blipFill>
        <p:spPr>
          <a:xfrm>
            <a:off x="260627" y="3999097"/>
            <a:ext cx="4539972" cy="2489677"/>
          </a:xfrm>
          <a:prstGeom prst="rect">
            <a:avLst/>
          </a:prstGeom>
        </p:spPr>
      </p:pic>
      <p:pic>
        <p:nvPicPr>
          <p:cNvPr id="16" name="Picture 15" descr="Graphical user interface&#10;&#10;Description automatically generated">
            <a:extLst>
              <a:ext uri="{FF2B5EF4-FFF2-40B4-BE49-F238E27FC236}">
                <a16:creationId xmlns:a16="http://schemas.microsoft.com/office/drawing/2014/main" id="{D1A36B22-5F56-154D-BCD1-9DFC69ED2E56}"/>
              </a:ext>
            </a:extLst>
          </p:cNvPr>
          <p:cNvPicPr>
            <a:picLocks noChangeAspect="1"/>
          </p:cNvPicPr>
          <p:nvPr/>
        </p:nvPicPr>
        <p:blipFill>
          <a:blip r:embed="rId5"/>
          <a:stretch>
            <a:fillRect/>
          </a:stretch>
        </p:blipFill>
        <p:spPr>
          <a:xfrm>
            <a:off x="2750176" y="4442068"/>
            <a:ext cx="2076837" cy="1968566"/>
          </a:xfrm>
          <a:prstGeom prst="rect">
            <a:avLst/>
          </a:prstGeom>
        </p:spPr>
      </p:pic>
      <p:pic>
        <p:nvPicPr>
          <p:cNvPr id="23" name="Picture 22" descr="Icon&#10;&#10;Description automatically generated">
            <a:extLst>
              <a:ext uri="{FF2B5EF4-FFF2-40B4-BE49-F238E27FC236}">
                <a16:creationId xmlns:a16="http://schemas.microsoft.com/office/drawing/2014/main" id="{6858063C-A3D0-C748-BC4B-5F21F5A4E125}"/>
              </a:ext>
            </a:extLst>
          </p:cNvPr>
          <p:cNvPicPr>
            <a:picLocks noChangeAspect="1"/>
          </p:cNvPicPr>
          <p:nvPr/>
        </p:nvPicPr>
        <p:blipFill>
          <a:blip r:embed="rId6"/>
          <a:stretch>
            <a:fillRect/>
          </a:stretch>
        </p:blipFill>
        <p:spPr>
          <a:xfrm>
            <a:off x="-324039" y="4905399"/>
            <a:ext cx="1246793" cy="1309133"/>
          </a:xfrm>
          <a:prstGeom prst="rect">
            <a:avLst/>
          </a:prstGeom>
        </p:spPr>
      </p:pic>
    </p:spTree>
    <p:extLst>
      <p:ext uri="{BB962C8B-B14F-4D97-AF65-F5344CB8AC3E}">
        <p14:creationId xmlns:p14="http://schemas.microsoft.com/office/powerpoint/2010/main" val="184923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F5B3FDE-4C4C-3F47-8D25-2CF7A2B9A6D9}"/>
              </a:ext>
            </a:extLst>
          </p:cNvPr>
          <p:cNvCxnSpPr/>
          <p:nvPr/>
        </p:nvCxnSpPr>
        <p:spPr>
          <a:xfrm>
            <a:off x="238856" y="6528276"/>
            <a:ext cx="8666287" cy="0"/>
          </a:xfrm>
          <a:prstGeom prst="line">
            <a:avLst/>
          </a:prstGeom>
          <a:ln w="19050">
            <a:solidFill>
              <a:srgbClr val="E30613"/>
            </a:solidFill>
          </a:ln>
        </p:spPr>
        <p:style>
          <a:lnRef idx="1">
            <a:schemeClr val="accent1"/>
          </a:lnRef>
          <a:fillRef idx="0">
            <a:schemeClr val="accent1"/>
          </a:fillRef>
          <a:effectRef idx="0">
            <a:schemeClr val="accent1"/>
          </a:effectRef>
          <a:fontRef idx="minor">
            <a:schemeClr val="tx1"/>
          </a:fontRef>
        </p:style>
      </p:cxnSp>
      <p:pic>
        <p:nvPicPr>
          <p:cNvPr id="4" name="Picture 3" descr="A picture containing sky, outdoor, light, outdoor object&#10;&#10;Description automatically generated">
            <a:extLst>
              <a:ext uri="{FF2B5EF4-FFF2-40B4-BE49-F238E27FC236}">
                <a16:creationId xmlns:a16="http://schemas.microsoft.com/office/drawing/2014/main" id="{E0C7F7D3-73BA-4843-86FE-41B7303E40FC}"/>
              </a:ext>
            </a:extLst>
          </p:cNvPr>
          <p:cNvPicPr>
            <a:picLocks noChangeAspect="1"/>
          </p:cNvPicPr>
          <p:nvPr/>
        </p:nvPicPr>
        <p:blipFill rotWithShape="1">
          <a:blip r:embed="rId2"/>
          <a:srcRect t="12789"/>
          <a:stretch/>
        </p:blipFill>
        <p:spPr>
          <a:xfrm>
            <a:off x="130629" y="1241021"/>
            <a:ext cx="7549513" cy="4383167"/>
          </a:xfrm>
          <a:prstGeom prst="rect">
            <a:avLst/>
          </a:prstGeom>
        </p:spPr>
      </p:pic>
      <p:sp>
        <p:nvSpPr>
          <p:cNvPr id="13" name="Rectangle 12">
            <a:extLst>
              <a:ext uri="{FF2B5EF4-FFF2-40B4-BE49-F238E27FC236}">
                <a16:creationId xmlns:a16="http://schemas.microsoft.com/office/drawing/2014/main" id="{3239F1E1-CE16-2045-BE84-93C1136AE3DA}"/>
              </a:ext>
            </a:extLst>
          </p:cNvPr>
          <p:cNvSpPr/>
          <p:nvPr/>
        </p:nvSpPr>
        <p:spPr>
          <a:xfrm>
            <a:off x="130629" y="130628"/>
            <a:ext cx="8871858" cy="1113457"/>
          </a:xfrm>
          <a:prstGeom prst="rect">
            <a:avLst/>
          </a:prstGeom>
          <a:solidFill>
            <a:srgbClr val="98A522">
              <a:alpha val="959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A screenshot of a video game&#10;&#10;Description automatically generated">
            <a:extLst>
              <a:ext uri="{FF2B5EF4-FFF2-40B4-BE49-F238E27FC236}">
                <a16:creationId xmlns:a16="http://schemas.microsoft.com/office/drawing/2014/main" id="{843931E5-5E14-8E4F-A1CE-EE6D973C8549}"/>
              </a:ext>
            </a:extLst>
          </p:cNvPr>
          <p:cNvPicPr>
            <a:picLocks noChangeAspect="1"/>
          </p:cNvPicPr>
          <p:nvPr/>
        </p:nvPicPr>
        <p:blipFill>
          <a:blip r:embed="rId3"/>
          <a:stretch>
            <a:fillRect/>
          </a:stretch>
        </p:blipFill>
        <p:spPr>
          <a:xfrm>
            <a:off x="6233014" y="274230"/>
            <a:ext cx="2611628" cy="717816"/>
          </a:xfrm>
          <a:prstGeom prst="rect">
            <a:avLst/>
          </a:prstGeom>
        </p:spPr>
      </p:pic>
      <p:sp>
        <p:nvSpPr>
          <p:cNvPr id="20" name="TextBox 19">
            <a:extLst>
              <a:ext uri="{FF2B5EF4-FFF2-40B4-BE49-F238E27FC236}">
                <a16:creationId xmlns:a16="http://schemas.microsoft.com/office/drawing/2014/main" id="{FBEC7F1F-041D-DF44-9F39-025FBB6367DD}"/>
              </a:ext>
            </a:extLst>
          </p:cNvPr>
          <p:cNvSpPr txBox="1"/>
          <p:nvPr/>
        </p:nvSpPr>
        <p:spPr>
          <a:xfrm>
            <a:off x="178356" y="6531086"/>
            <a:ext cx="2774129" cy="246221"/>
          </a:xfrm>
          <a:prstGeom prst="rect">
            <a:avLst/>
          </a:prstGeom>
          <a:noFill/>
        </p:spPr>
        <p:txBody>
          <a:bodyPr wrap="square" rtlCol="0">
            <a:spAutoFit/>
          </a:bodyPr>
          <a:lstStyle/>
          <a:p>
            <a:r>
              <a:rPr lang="en-US" sz="1000" b="1" dirty="0">
                <a:latin typeface="Sofia Pro Soft Bold" panose="020B0000000000000000" pitchFamily="34" charset="0"/>
              </a:rPr>
              <a:t>www.switchedonrailsafety.co.uk</a:t>
            </a:r>
          </a:p>
        </p:txBody>
      </p:sp>
      <p:sp>
        <p:nvSpPr>
          <p:cNvPr id="21" name="TextBox 20">
            <a:extLst>
              <a:ext uri="{FF2B5EF4-FFF2-40B4-BE49-F238E27FC236}">
                <a16:creationId xmlns:a16="http://schemas.microsoft.com/office/drawing/2014/main" id="{BAE6917F-0A56-EB47-88A6-4F1E9B8B4A0B}"/>
              </a:ext>
            </a:extLst>
          </p:cNvPr>
          <p:cNvSpPr txBox="1"/>
          <p:nvPr/>
        </p:nvSpPr>
        <p:spPr>
          <a:xfrm>
            <a:off x="5457231" y="6567779"/>
            <a:ext cx="3508416" cy="230832"/>
          </a:xfrm>
          <a:prstGeom prst="rect">
            <a:avLst/>
          </a:prstGeom>
          <a:noFill/>
        </p:spPr>
        <p:txBody>
          <a:bodyPr wrap="square" rtlCol="0">
            <a:spAutoFit/>
          </a:bodyPr>
          <a:lstStyle/>
          <a:p>
            <a:pPr algn="r"/>
            <a:r>
              <a:rPr lang="en-US" sz="900" dirty="0">
                <a:solidFill>
                  <a:srgbClr val="939393"/>
                </a:solidFill>
                <a:latin typeface="Sofia Pro Soft Light" panose="020B0000000000000000" pitchFamily="34" charset="0"/>
              </a:rPr>
              <a:t>Who’s Switched On and safe for their next journey?	</a:t>
            </a:r>
            <a:fld id="{723553ED-0182-B840-AF6F-8803408E2544}" type="slidenum">
              <a:rPr lang="en-US" sz="900" smtClean="0">
                <a:solidFill>
                  <a:srgbClr val="939393"/>
                </a:solidFill>
                <a:latin typeface="Sofia Pro Soft Light" panose="020B0000000000000000" pitchFamily="34" charset="0"/>
              </a:rPr>
              <a:t>14</a:t>
            </a:fld>
            <a:r>
              <a:rPr lang="en-US" sz="900" dirty="0">
                <a:solidFill>
                  <a:srgbClr val="939393"/>
                </a:solidFill>
                <a:latin typeface="Sofia Pro Soft Light" panose="020B0000000000000000" pitchFamily="34" charset="0"/>
              </a:rPr>
              <a:t>   </a:t>
            </a:r>
          </a:p>
        </p:txBody>
      </p:sp>
      <p:sp>
        <p:nvSpPr>
          <p:cNvPr id="18" name="Rectangle 17">
            <a:extLst>
              <a:ext uri="{FF2B5EF4-FFF2-40B4-BE49-F238E27FC236}">
                <a16:creationId xmlns:a16="http://schemas.microsoft.com/office/drawing/2014/main" id="{1D3F0600-885A-5641-BB79-9E700A689530}"/>
              </a:ext>
            </a:extLst>
          </p:cNvPr>
          <p:cNvSpPr/>
          <p:nvPr/>
        </p:nvSpPr>
        <p:spPr>
          <a:xfrm>
            <a:off x="5271152" y="3378472"/>
            <a:ext cx="3579703" cy="2238507"/>
          </a:xfrm>
          <a:prstGeom prst="rect">
            <a:avLst/>
          </a:prstGeom>
          <a:solidFill>
            <a:schemeClr val="bg1"/>
          </a:solidFill>
          <a:ln w="25400">
            <a:solidFill>
              <a:srgbClr val="E306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4FD42B1A-2FFE-A34A-869F-67B6D0AC5FB8}"/>
              </a:ext>
            </a:extLst>
          </p:cNvPr>
          <p:cNvSpPr txBox="1"/>
          <p:nvPr/>
        </p:nvSpPr>
        <p:spPr>
          <a:xfrm>
            <a:off x="5457231" y="3936425"/>
            <a:ext cx="3168928" cy="923330"/>
          </a:xfrm>
          <a:prstGeom prst="rect">
            <a:avLst/>
          </a:prstGeom>
          <a:noFill/>
        </p:spPr>
        <p:txBody>
          <a:bodyPr wrap="square" rtlCol="0">
            <a:spAutoFit/>
          </a:bodyPr>
          <a:lstStyle/>
          <a:p>
            <a:pPr lvl="0"/>
            <a:r>
              <a:rPr lang="en-GB" dirty="0">
                <a:latin typeface="Sofia Pro Soft Light" panose="020B0000000000000000" pitchFamily="34" charset="0"/>
              </a:rPr>
              <a:t>True or false, electrical wires and rails are safe as long as you don’t touch them</a:t>
            </a:r>
          </a:p>
        </p:txBody>
      </p:sp>
      <p:sp>
        <p:nvSpPr>
          <p:cNvPr id="19" name="TextBox 18">
            <a:extLst>
              <a:ext uri="{FF2B5EF4-FFF2-40B4-BE49-F238E27FC236}">
                <a16:creationId xmlns:a16="http://schemas.microsoft.com/office/drawing/2014/main" id="{3AF0AEB7-6817-754E-9ECE-02B912F3DFFF}"/>
              </a:ext>
            </a:extLst>
          </p:cNvPr>
          <p:cNvSpPr txBox="1"/>
          <p:nvPr/>
        </p:nvSpPr>
        <p:spPr>
          <a:xfrm>
            <a:off x="5447893" y="4875160"/>
            <a:ext cx="3178265" cy="646331"/>
          </a:xfrm>
          <a:prstGeom prst="rect">
            <a:avLst/>
          </a:prstGeom>
          <a:noFill/>
        </p:spPr>
        <p:txBody>
          <a:bodyPr wrap="square" rtlCol="0">
            <a:spAutoFit/>
          </a:bodyPr>
          <a:lstStyle/>
          <a:p>
            <a:r>
              <a:rPr lang="en-GB" b="1" dirty="0">
                <a:solidFill>
                  <a:srgbClr val="E30613"/>
                </a:solidFill>
                <a:latin typeface="Sofia Pro Soft Bold" panose="020B0000000000000000" pitchFamily="34" charset="0"/>
              </a:rPr>
              <a:t>False</a:t>
            </a:r>
            <a:r>
              <a:rPr lang="en-GB" dirty="0">
                <a:solidFill>
                  <a:srgbClr val="636363"/>
                </a:solidFill>
                <a:latin typeface="Sofia Pro Soft Light" panose="020B0000000000000000" pitchFamily="34" charset="0"/>
              </a:rPr>
              <a:t>, electricity can ‘jump’ or travel up to 3 metres</a:t>
            </a:r>
          </a:p>
        </p:txBody>
      </p:sp>
      <p:sp>
        <p:nvSpPr>
          <p:cNvPr id="22" name="TextBox 21">
            <a:extLst>
              <a:ext uri="{FF2B5EF4-FFF2-40B4-BE49-F238E27FC236}">
                <a16:creationId xmlns:a16="http://schemas.microsoft.com/office/drawing/2014/main" id="{CF720995-1035-3747-B676-43CEF1A5E679}"/>
              </a:ext>
            </a:extLst>
          </p:cNvPr>
          <p:cNvSpPr txBox="1"/>
          <p:nvPr/>
        </p:nvSpPr>
        <p:spPr>
          <a:xfrm>
            <a:off x="5457231" y="3468417"/>
            <a:ext cx="3891727" cy="738664"/>
          </a:xfrm>
          <a:prstGeom prst="rect">
            <a:avLst/>
          </a:prstGeom>
          <a:noFill/>
        </p:spPr>
        <p:txBody>
          <a:bodyPr wrap="square" rtlCol="0">
            <a:spAutoFit/>
          </a:bodyPr>
          <a:lstStyle/>
          <a:p>
            <a:r>
              <a:rPr lang="en-GB" sz="2400" dirty="0">
                <a:latin typeface="Sofia Pro Soft Medium" panose="020B0000000000000000" pitchFamily="34" charset="0"/>
              </a:rPr>
              <a:t>Question 12</a:t>
            </a:r>
          </a:p>
          <a:p>
            <a:endParaRPr lang="en-US" dirty="0"/>
          </a:p>
        </p:txBody>
      </p:sp>
    </p:spTree>
    <p:extLst>
      <p:ext uri="{BB962C8B-B14F-4D97-AF65-F5344CB8AC3E}">
        <p14:creationId xmlns:p14="http://schemas.microsoft.com/office/powerpoint/2010/main" val="1640548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F5B3FDE-4C4C-3F47-8D25-2CF7A2B9A6D9}"/>
              </a:ext>
            </a:extLst>
          </p:cNvPr>
          <p:cNvCxnSpPr/>
          <p:nvPr/>
        </p:nvCxnSpPr>
        <p:spPr>
          <a:xfrm>
            <a:off x="238856" y="6528276"/>
            <a:ext cx="8666287" cy="0"/>
          </a:xfrm>
          <a:prstGeom prst="line">
            <a:avLst/>
          </a:prstGeom>
          <a:ln w="19050">
            <a:solidFill>
              <a:srgbClr val="E30613"/>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3239F1E1-CE16-2045-BE84-93C1136AE3DA}"/>
              </a:ext>
            </a:extLst>
          </p:cNvPr>
          <p:cNvSpPr/>
          <p:nvPr/>
        </p:nvSpPr>
        <p:spPr>
          <a:xfrm>
            <a:off x="130629" y="130628"/>
            <a:ext cx="8871858" cy="1113457"/>
          </a:xfrm>
          <a:prstGeom prst="rect">
            <a:avLst/>
          </a:prstGeom>
          <a:solidFill>
            <a:srgbClr val="98A522">
              <a:alpha val="959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4FD42B1A-2FFE-A34A-869F-67B6D0AC5FB8}"/>
              </a:ext>
            </a:extLst>
          </p:cNvPr>
          <p:cNvSpPr txBox="1"/>
          <p:nvPr/>
        </p:nvSpPr>
        <p:spPr>
          <a:xfrm>
            <a:off x="299358" y="2221812"/>
            <a:ext cx="4693557" cy="369332"/>
          </a:xfrm>
          <a:prstGeom prst="rect">
            <a:avLst/>
          </a:prstGeom>
          <a:noFill/>
        </p:spPr>
        <p:txBody>
          <a:bodyPr wrap="square" rtlCol="0">
            <a:spAutoFit/>
          </a:bodyPr>
          <a:lstStyle/>
          <a:p>
            <a:pPr>
              <a:spcAft>
                <a:spcPts val="600"/>
              </a:spcAft>
            </a:pPr>
            <a:r>
              <a:rPr lang="en-GB" dirty="0">
                <a:latin typeface="Sofia Pro Light" pitchFamily="2" charset="77"/>
              </a:rPr>
              <a:t>Litter on the railway can cause…</a:t>
            </a:r>
          </a:p>
        </p:txBody>
      </p:sp>
      <p:sp>
        <p:nvSpPr>
          <p:cNvPr id="19" name="TextBox 18">
            <a:extLst>
              <a:ext uri="{FF2B5EF4-FFF2-40B4-BE49-F238E27FC236}">
                <a16:creationId xmlns:a16="http://schemas.microsoft.com/office/drawing/2014/main" id="{3AF0AEB7-6817-754E-9ECE-02B912F3DFFF}"/>
              </a:ext>
            </a:extLst>
          </p:cNvPr>
          <p:cNvSpPr txBox="1"/>
          <p:nvPr/>
        </p:nvSpPr>
        <p:spPr>
          <a:xfrm>
            <a:off x="308738" y="2685143"/>
            <a:ext cx="4457572" cy="369332"/>
          </a:xfrm>
          <a:prstGeom prst="rect">
            <a:avLst/>
          </a:prstGeom>
          <a:noFill/>
        </p:spPr>
        <p:txBody>
          <a:bodyPr wrap="square" rtlCol="0">
            <a:spAutoFit/>
          </a:bodyPr>
          <a:lstStyle/>
          <a:p>
            <a:r>
              <a:rPr lang="en-GB" dirty="0">
                <a:solidFill>
                  <a:srgbClr val="636363"/>
                </a:solidFill>
                <a:latin typeface="Sofia Pro Light" pitchFamily="2" charset="77"/>
              </a:rPr>
              <a:t>Accidents and delays</a:t>
            </a:r>
          </a:p>
        </p:txBody>
      </p:sp>
      <p:sp>
        <p:nvSpPr>
          <p:cNvPr id="22" name="TextBox 21">
            <a:extLst>
              <a:ext uri="{FF2B5EF4-FFF2-40B4-BE49-F238E27FC236}">
                <a16:creationId xmlns:a16="http://schemas.microsoft.com/office/drawing/2014/main" id="{CF720995-1035-3747-B676-43CEF1A5E679}"/>
              </a:ext>
            </a:extLst>
          </p:cNvPr>
          <p:cNvSpPr txBox="1"/>
          <p:nvPr/>
        </p:nvSpPr>
        <p:spPr>
          <a:xfrm>
            <a:off x="259359" y="1409509"/>
            <a:ext cx="3891727" cy="738664"/>
          </a:xfrm>
          <a:prstGeom prst="rect">
            <a:avLst/>
          </a:prstGeom>
          <a:noFill/>
        </p:spPr>
        <p:txBody>
          <a:bodyPr wrap="square" rtlCol="0">
            <a:spAutoFit/>
          </a:bodyPr>
          <a:lstStyle/>
          <a:p>
            <a:r>
              <a:rPr lang="en-GB" sz="2400" dirty="0">
                <a:latin typeface="Sofia Pro Soft Medium" panose="020B0000000000000000" pitchFamily="34" charset="0"/>
              </a:rPr>
              <a:t>Question 13</a:t>
            </a:r>
          </a:p>
          <a:p>
            <a:endParaRPr lang="en-US" dirty="0"/>
          </a:p>
        </p:txBody>
      </p:sp>
      <p:pic>
        <p:nvPicPr>
          <p:cNvPr id="18" name="Picture 17" descr="A screenshot of a video game&#10;&#10;Description automatically generated">
            <a:extLst>
              <a:ext uri="{FF2B5EF4-FFF2-40B4-BE49-F238E27FC236}">
                <a16:creationId xmlns:a16="http://schemas.microsoft.com/office/drawing/2014/main" id="{4045DA98-2E53-EA42-80F3-BBB7C511B0EE}"/>
              </a:ext>
            </a:extLst>
          </p:cNvPr>
          <p:cNvPicPr>
            <a:picLocks noChangeAspect="1"/>
          </p:cNvPicPr>
          <p:nvPr/>
        </p:nvPicPr>
        <p:blipFill>
          <a:blip r:embed="rId2"/>
          <a:stretch>
            <a:fillRect/>
          </a:stretch>
        </p:blipFill>
        <p:spPr>
          <a:xfrm>
            <a:off x="6233014" y="274230"/>
            <a:ext cx="2611628" cy="717816"/>
          </a:xfrm>
          <a:prstGeom prst="rect">
            <a:avLst/>
          </a:prstGeom>
        </p:spPr>
      </p:pic>
      <p:sp>
        <p:nvSpPr>
          <p:cNvPr id="20" name="TextBox 19">
            <a:extLst>
              <a:ext uri="{FF2B5EF4-FFF2-40B4-BE49-F238E27FC236}">
                <a16:creationId xmlns:a16="http://schemas.microsoft.com/office/drawing/2014/main" id="{6A7CB2CA-7CE2-8E4D-B305-3745E53F0164}"/>
              </a:ext>
            </a:extLst>
          </p:cNvPr>
          <p:cNvSpPr txBox="1"/>
          <p:nvPr/>
        </p:nvSpPr>
        <p:spPr>
          <a:xfrm>
            <a:off x="178356" y="6531086"/>
            <a:ext cx="2774129" cy="246221"/>
          </a:xfrm>
          <a:prstGeom prst="rect">
            <a:avLst/>
          </a:prstGeom>
          <a:noFill/>
        </p:spPr>
        <p:txBody>
          <a:bodyPr wrap="square" rtlCol="0">
            <a:spAutoFit/>
          </a:bodyPr>
          <a:lstStyle/>
          <a:p>
            <a:r>
              <a:rPr lang="en-US" sz="1000" b="1" dirty="0">
                <a:latin typeface="Sofia Pro Soft Bold" panose="020B0000000000000000" pitchFamily="34" charset="0"/>
              </a:rPr>
              <a:t>www.switchedonrailsafety.co.uk</a:t>
            </a:r>
          </a:p>
        </p:txBody>
      </p:sp>
      <p:sp>
        <p:nvSpPr>
          <p:cNvPr id="21" name="TextBox 20">
            <a:extLst>
              <a:ext uri="{FF2B5EF4-FFF2-40B4-BE49-F238E27FC236}">
                <a16:creationId xmlns:a16="http://schemas.microsoft.com/office/drawing/2014/main" id="{A4F63D6F-7935-A54C-90E7-14DA916479D6}"/>
              </a:ext>
            </a:extLst>
          </p:cNvPr>
          <p:cNvSpPr txBox="1"/>
          <p:nvPr/>
        </p:nvSpPr>
        <p:spPr>
          <a:xfrm>
            <a:off x="5457231" y="6567779"/>
            <a:ext cx="3508416" cy="230832"/>
          </a:xfrm>
          <a:prstGeom prst="rect">
            <a:avLst/>
          </a:prstGeom>
          <a:noFill/>
        </p:spPr>
        <p:txBody>
          <a:bodyPr wrap="square" rtlCol="0">
            <a:spAutoFit/>
          </a:bodyPr>
          <a:lstStyle/>
          <a:p>
            <a:pPr algn="r"/>
            <a:r>
              <a:rPr lang="en-US" sz="900" dirty="0">
                <a:solidFill>
                  <a:srgbClr val="939393"/>
                </a:solidFill>
                <a:latin typeface="Sofia Pro Soft Light" panose="020B0000000000000000" pitchFamily="34" charset="0"/>
              </a:rPr>
              <a:t>Who’s Switched On and safe for their next journey?	</a:t>
            </a:r>
            <a:fld id="{723553ED-0182-B840-AF6F-8803408E2544}" type="slidenum">
              <a:rPr lang="en-US" sz="900" smtClean="0">
                <a:solidFill>
                  <a:srgbClr val="939393"/>
                </a:solidFill>
                <a:latin typeface="Sofia Pro Soft Light" panose="020B0000000000000000" pitchFamily="34" charset="0"/>
              </a:rPr>
              <a:t>15</a:t>
            </a:fld>
            <a:r>
              <a:rPr lang="en-US" sz="900" dirty="0">
                <a:solidFill>
                  <a:srgbClr val="939393"/>
                </a:solidFill>
                <a:latin typeface="Sofia Pro Soft Light" panose="020B0000000000000000" pitchFamily="34" charset="0"/>
              </a:rPr>
              <a:t>   </a:t>
            </a:r>
          </a:p>
        </p:txBody>
      </p:sp>
      <p:pic>
        <p:nvPicPr>
          <p:cNvPr id="4" name="Picture 3" descr="Icon&#10;&#10;Description automatically generated">
            <a:extLst>
              <a:ext uri="{FF2B5EF4-FFF2-40B4-BE49-F238E27FC236}">
                <a16:creationId xmlns:a16="http://schemas.microsoft.com/office/drawing/2014/main" id="{DC333CC9-2F9D-5C48-9053-42ED376E2258}"/>
              </a:ext>
            </a:extLst>
          </p:cNvPr>
          <p:cNvPicPr>
            <a:picLocks noChangeAspect="1"/>
          </p:cNvPicPr>
          <p:nvPr/>
        </p:nvPicPr>
        <p:blipFill>
          <a:blip r:embed="rId3"/>
          <a:stretch>
            <a:fillRect/>
          </a:stretch>
        </p:blipFill>
        <p:spPr>
          <a:xfrm>
            <a:off x="5457231" y="2869809"/>
            <a:ext cx="2293397" cy="2293397"/>
          </a:xfrm>
          <a:prstGeom prst="rect">
            <a:avLst/>
          </a:prstGeom>
        </p:spPr>
      </p:pic>
    </p:spTree>
    <p:extLst>
      <p:ext uri="{BB962C8B-B14F-4D97-AF65-F5344CB8AC3E}">
        <p14:creationId xmlns:p14="http://schemas.microsoft.com/office/powerpoint/2010/main" val="514993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train tracks&#10;&#10;Description automatically generated with medium confidence">
            <a:extLst>
              <a:ext uri="{FF2B5EF4-FFF2-40B4-BE49-F238E27FC236}">
                <a16:creationId xmlns:a16="http://schemas.microsoft.com/office/drawing/2014/main" id="{60FEE6F2-7BA2-234A-835D-E77AF485A034}"/>
              </a:ext>
            </a:extLst>
          </p:cNvPr>
          <p:cNvPicPr>
            <a:picLocks noChangeAspect="1"/>
          </p:cNvPicPr>
          <p:nvPr/>
        </p:nvPicPr>
        <p:blipFill rotWithShape="1">
          <a:blip r:embed="rId2"/>
          <a:srcRect t="14922"/>
          <a:stretch/>
        </p:blipFill>
        <p:spPr>
          <a:xfrm>
            <a:off x="141514" y="1241021"/>
            <a:ext cx="7738804" cy="4383168"/>
          </a:xfrm>
          <a:prstGeom prst="rect">
            <a:avLst/>
          </a:prstGeom>
        </p:spPr>
      </p:pic>
      <p:cxnSp>
        <p:nvCxnSpPr>
          <p:cNvPr id="5" name="Straight Connector 4">
            <a:extLst>
              <a:ext uri="{FF2B5EF4-FFF2-40B4-BE49-F238E27FC236}">
                <a16:creationId xmlns:a16="http://schemas.microsoft.com/office/drawing/2014/main" id="{7F5B3FDE-4C4C-3F47-8D25-2CF7A2B9A6D9}"/>
              </a:ext>
            </a:extLst>
          </p:cNvPr>
          <p:cNvCxnSpPr/>
          <p:nvPr/>
        </p:nvCxnSpPr>
        <p:spPr>
          <a:xfrm>
            <a:off x="238856" y="6528276"/>
            <a:ext cx="8666287" cy="0"/>
          </a:xfrm>
          <a:prstGeom prst="line">
            <a:avLst/>
          </a:prstGeom>
          <a:ln w="19050">
            <a:solidFill>
              <a:srgbClr val="E30613"/>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3239F1E1-CE16-2045-BE84-93C1136AE3DA}"/>
              </a:ext>
            </a:extLst>
          </p:cNvPr>
          <p:cNvSpPr/>
          <p:nvPr/>
        </p:nvSpPr>
        <p:spPr>
          <a:xfrm>
            <a:off x="130629" y="130628"/>
            <a:ext cx="8871858" cy="1113457"/>
          </a:xfrm>
          <a:prstGeom prst="rect">
            <a:avLst/>
          </a:prstGeom>
          <a:solidFill>
            <a:srgbClr val="98A522">
              <a:alpha val="959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screenshot of a video game&#10;&#10;Description automatically generated">
            <a:extLst>
              <a:ext uri="{FF2B5EF4-FFF2-40B4-BE49-F238E27FC236}">
                <a16:creationId xmlns:a16="http://schemas.microsoft.com/office/drawing/2014/main" id="{2D68BD5A-57B6-F146-8E83-EDA453723E47}"/>
              </a:ext>
            </a:extLst>
          </p:cNvPr>
          <p:cNvPicPr>
            <a:picLocks noChangeAspect="1"/>
          </p:cNvPicPr>
          <p:nvPr/>
        </p:nvPicPr>
        <p:blipFill>
          <a:blip r:embed="rId3"/>
          <a:stretch>
            <a:fillRect/>
          </a:stretch>
        </p:blipFill>
        <p:spPr>
          <a:xfrm>
            <a:off x="6233014" y="274230"/>
            <a:ext cx="2611628" cy="717816"/>
          </a:xfrm>
          <a:prstGeom prst="rect">
            <a:avLst/>
          </a:prstGeom>
        </p:spPr>
      </p:pic>
      <p:sp>
        <p:nvSpPr>
          <p:cNvPr id="17" name="TextBox 16">
            <a:extLst>
              <a:ext uri="{FF2B5EF4-FFF2-40B4-BE49-F238E27FC236}">
                <a16:creationId xmlns:a16="http://schemas.microsoft.com/office/drawing/2014/main" id="{0D07BE2D-8EE7-544E-9644-7EB0403FA55E}"/>
              </a:ext>
            </a:extLst>
          </p:cNvPr>
          <p:cNvSpPr txBox="1"/>
          <p:nvPr/>
        </p:nvSpPr>
        <p:spPr>
          <a:xfrm>
            <a:off x="178356" y="6531086"/>
            <a:ext cx="2774129" cy="246221"/>
          </a:xfrm>
          <a:prstGeom prst="rect">
            <a:avLst/>
          </a:prstGeom>
          <a:noFill/>
        </p:spPr>
        <p:txBody>
          <a:bodyPr wrap="square" rtlCol="0">
            <a:spAutoFit/>
          </a:bodyPr>
          <a:lstStyle/>
          <a:p>
            <a:r>
              <a:rPr lang="en-US" sz="1000" b="1" dirty="0">
                <a:latin typeface="Sofia Pro Soft Bold" panose="020B0000000000000000" pitchFamily="34" charset="0"/>
              </a:rPr>
              <a:t>www.switchedonrailsafety.co.uk</a:t>
            </a:r>
          </a:p>
        </p:txBody>
      </p:sp>
      <p:sp>
        <p:nvSpPr>
          <p:cNvPr id="18" name="TextBox 17">
            <a:extLst>
              <a:ext uri="{FF2B5EF4-FFF2-40B4-BE49-F238E27FC236}">
                <a16:creationId xmlns:a16="http://schemas.microsoft.com/office/drawing/2014/main" id="{BF2F29BC-E27A-FC47-9C19-077E9874D4ED}"/>
              </a:ext>
            </a:extLst>
          </p:cNvPr>
          <p:cNvSpPr txBox="1"/>
          <p:nvPr/>
        </p:nvSpPr>
        <p:spPr>
          <a:xfrm>
            <a:off x="5457231" y="6567779"/>
            <a:ext cx="3508416" cy="230832"/>
          </a:xfrm>
          <a:prstGeom prst="rect">
            <a:avLst/>
          </a:prstGeom>
          <a:noFill/>
        </p:spPr>
        <p:txBody>
          <a:bodyPr wrap="square" rtlCol="0">
            <a:spAutoFit/>
          </a:bodyPr>
          <a:lstStyle/>
          <a:p>
            <a:pPr algn="r"/>
            <a:r>
              <a:rPr lang="en-US" sz="900" dirty="0">
                <a:solidFill>
                  <a:srgbClr val="939393"/>
                </a:solidFill>
                <a:latin typeface="Sofia Pro Soft Light" panose="020B0000000000000000" pitchFamily="34" charset="0"/>
              </a:rPr>
              <a:t>Who’s Switched On and safe for their next journey?	</a:t>
            </a:r>
            <a:fld id="{723553ED-0182-B840-AF6F-8803408E2544}" type="slidenum">
              <a:rPr lang="en-US" sz="900" smtClean="0">
                <a:solidFill>
                  <a:srgbClr val="939393"/>
                </a:solidFill>
                <a:latin typeface="Sofia Pro Soft Light" panose="020B0000000000000000" pitchFamily="34" charset="0"/>
              </a:rPr>
              <a:t>16</a:t>
            </a:fld>
            <a:r>
              <a:rPr lang="en-US" sz="900" dirty="0">
                <a:solidFill>
                  <a:srgbClr val="939393"/>
                </a:solidFill>
                <a:latin typeface="Sofia Pro Soft Light" panose="020B0000000000000000" pitchFamily="34" charset="0"/>
              </a:rPr>
              <a:t>   </a:t>
            </a:r>
          </a:p>
        </p:txBody>
      </p:sp>
      <p:sp>
        <p:nvSpPr>
          <p:cNvPr id="21" name="Rectangle 20">
            <a:extLst>
              <a:ext uri="{FF2B5EF4-FFF2-40B4-BE49-F238E27FC236}">
                <a16:creationId xmlns:a16="http://schemas.microsoft.com/office/drawing/2014/main" id="{F219D0E9-9395-A243-AF4B-DE81D07FCADE}"/>
              </a:ext>
            </a:extLst>
          </p:cNvPr>
          <p:cNvSpPr/>
          <p:nvPr/>
        </p:nvSpPr>
        <p:spPr>
          <a:xfrm>
            <a:off x="5271152" y="3378472"/>
            <a:ext cx="3579703" cy="2238507"/>
          </a:xfrm>
          <a:prstGeom prst="rect">
            <a:avLst/>
          </a:prstGeom>
          <a:solidFill>
            <a:schemeClr val="bg1"/>
          </a:solidFill>
          <a:ln w="25400">
            <a:solidFill>
              <a:srgbClr val="E306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4FD42B1A-2FFE-A34A-869F-67B6D0AC5FB8}"/>
              </a:ext>
            </a:extLst>
          </p:cNvPr>
          <p:cNvSpPr txBox="1"/>
          <p:nvPr/>
        </p:nvSpPr>
        <p:spPr>
          <a:xfrm>
            <a:off x="5457231" y="4006925"/>
            <a:ext cx="3046253" cy="923330"/>
          </a:xfrm>
          <a:prstGeom prst="rect">
            <a:avLst/>
          </a:prstGeom>
          <a:noFill/>
        </p:spPr>
        <p:txBody>
          <a:bodyPr wrap="square" rtlCol="0">
            <a:spAutoFit/>
          </a:bodyPr>
          <a:lstStyle/>
          <a:p>
            <a:pPr>
              <a:spcAft>
                <a:spcPts val="600"/>
              </a:spcAft>
            </a:pPr>
            <a:r>
              <a:rPr lang="en-GB" dirty="0">
                <a:latin typeface="Sofia Pro Light" pitchFamily="2" charset="77"/>
              </a:rPr>
              <a:t>True or false, the electrified rail looks exactly the same as the others? </a:t>
            </a:r>
          </a:p>
        </p:txBody>
      </p:sp>
      <p:sp>
        <p:nvSpPr>
          <p:cNvPr id="19" name="TextBox 18">
            <a:extLst>
              <a:ext uri="{FF2B5EF4-FFF2-40B4-BE49-F238E27FC236}">
                <a16:creationId xmlns:a16="http://schemas.microsoft.com/office/drawing/2014/main" id="{3AF0AEB7-6817-754E-9ECE-02B912F3DFFF}"/>
              </a:ext>
            </a:extLst>
          </p:cNvPr>
          <p:cNvSpPr txBox="1"/>
          <p:nvPr/>
        </p:nvSpPr>
        <p:spPr>
          <a:xfrm>
            <a:off x="5457231" y="5012966"/>
            <a:ext cx="2282512" cy="369332"/>
          </a:xfrm>
          <a:prstGeom prst="rect">
            <a:avLst/>
          </a:prstGeom>
          <a:noFill/>
        </p:spPr>
        <p:txBody>
          <a:bodyPr wrap="square" rtlCol="0">
            <a:spAutoFit/>
          </a:bodyPr>
          <a:lstStyle/>
          <a:p>
            <a:r>
              <a:rPr lang="en-GB" b="1" dirty="0">
                <a:solidFill>
                  <a:srgbClr val="E30613"/>
                </a:solidFill>
                <a:latin typeface="Sofia Pro Soft Bold" panose="020B0000000000000000" pitchFamily="34" charset="0"/>
              </a:rPr>
              <a:t>True</a:t>
            </a:r>
          </a:p>
        </p:txBody>
      </p:sp>
      <p:sp>
        <p:nvSpPr>
          <p:cNvPr id="22" name="TextBox 21">
            <a:extLst>
              <a:ext uri="{FF2B5EF4-FFF2-40B4-BE49-F238E27FC236}">
                <a16:creationId xmlns:a16="http://schemas.microsoft.com/office/drawing/2014/main" id="{CF720995-1035-3747-B676-43CEF1A5E679}"/>
              </a:ext>
            </a:extLst>
          </p:cNvPr>
          <p:cNvSpPr txBox="1"/>
          <p:nvPr/>
        </p:nvSpPr>
        <p:spPr>
          <a:xfrm>
            <a:off x="5463971" y="3504868"/>
            <a:ext cx="2156030" cy="738664"/>
          </a:xfrm>
          <a:prstGeom prst="rect">
            <a:avLst/>
          </a:prstGeom>
          <a:noFill/>
        </p:spPr>
        <p:txBody>
          <a:bodyPr wrap="square" rtlCol="0">
            <a:spAutoFit/>
          </a:bodyPr>
          <a:lstStyle/>
          <a:p>
            <a:r>
              <a:rPr lang="en-GB" sz="2400" dirty="0">
                <a:latin typeface="Sofia Pro Soft Medium" panose="020B0000000000000000" pitchFamily="34" charset="0"/>
              </a:rPr>
              <a:t>Question 14</a:t>
            </a:r>
          </a:p>
          <a:p>
            <a:endParaRPr lang="en-US" dirty="0"/>
          </a:p>
        </p:txBody>
      </p:sp>
    </p:spTree>
    <p:extLst>
      <p:ext uri="{BB962C8B-B14F-4D97-AF65-F5344CB8AC3E}">
        <p14:creationId xmlns:p14="http://schemas.microsoft.com/office/powerpoint/2010/main" val="3155795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F5B3FDE-4C4C-3F47-8D25-2CF7A2B9A6D9}"/>
              </a:ext>
            </a:extLst>
          </p:cNvPr>
          <p:cNvCxnSpPr/>
          <p:nvPr/>
        </p:nvCxnSpPr>
        <p:spPr>
          <a:xfrm>
            <a:off x="238856" y="6528276"/>
            <a:ext cx="8666287" cy="0"/>
          </a:xfrm>
          <a:prstGeom prst="line">
            <a:avLst/>
          </a:prstGeom>
          <a:ln w="19050">
            <a:solidFill>
              <a:srgbClr val="E30613"/>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3239F1E1-CE16-2045-BE84-93C1136AE3DA}"/>
              </a:ext>
            </a:extLst>
          </p:cNvPr>
          <p:cNvSpPr/>
          <p:nvPr/>
        </p:nvSpPr>
        <p:spPr>
          <a:xfrm>
            <a:off x="130629" y="130628"/>
            <a:ext cx="8871858" cy="1113457"/>
          </a:xfrm>
          <a:prstGeom prst="rect">
            <a:avLst/>
          </a:prstGeom>
          <a:solidFill>
            <a:srgbClr val="98A522">
              <a:alpha val="959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4FD42B1A-2FFE-A34A-869F-67B6D0AC5FB8}"/>
              </a:ext>
            </a:extLst>
          </p:cNvPr>
          <p:cNvSpPr txBox="1"/>
          <p:nvPr/>
        </p:nvSpPr>
        <p:spPr>
          <a:xfrm>
            <a:off x="299358" y="2221812"/>
            <a:ext cx="4693557" cy="646331"/>
          </a:xfrm>
          <a:prstGeom prst="rect">
            <a:avLst/>
          </a:prstGeom>
          <a:noFill/>
        </p:spPr>
        <p:txBody>
          <a:bodyPr wrap="square" rtlCol="0">
            <a:spAutoFit/>
          </a:bodyPr>
          <a:lstStyle/>
          <a:p>
            <a:pPr>
              <a:spcAft>
                <a:spcPts val="600"/>
              </a:spcAft>
            </a:pPr>
            <a:r>
              <a:rPr lang="en-GB" dirty="0">
                <a:latin typeface="Sofia Pro Light" pitchFamily="2" charset="77"/>
              </a:rPr>
              <a:t>The correct time to cross a level crossing after a train has passed is…</a:t>
            </a:r>
          </a:p>
        </p:txBody>
      </p:sp>
      <p:sp>
        <p:nvSpPr>
          <p:cNvPr id="22" name="TextBox 21">
            <a:extLst>
              <a:ext uri="{FF2B5EF4-FFF2-40B4-BE49-F238E27FC236}">
                <a16:creationId xmlns:a16="http://schemas.microsoft.com/office/drawing/2014/main" id="{CF720995-1035-3747-B676-43CEF1A5E679}"/>
              </a:ext>
            </a:extLst>
          </p:cNvPr>
          <p:cNvSpPr txBox="1"/>
          <p:nvPr/>
        </p:nvSpPr>
        <p:spPr>
          <a:xfrm>
            <a:off x="259359" y="1409509"/>
            <a:ext cx="3891727" cy="738664"/>
          </a:xfrm>
          <a:prstGeom prst="rect">
            <a:avLst/>
          </a:prstGeom>
          <a:noFill/>
        </p:spPr>
        <p:txBody>
          <a:bodyPr wrap="square" rtlCol="0">
            <a:spAutoFit/>
          </a:bodyPr>
          <a:lstStyle/>
          <a:p>
            <a:r>
              <a:rPr lang="en-GB" sz="2400" dirty="0">
                <a:latin typeface="Sofia Pro Soft Medium" panose="020B0000000000000000" pitchFamily="34" charset="0"/>
              </a:rPr>
              <a:t>Question 15</a:t>
            </a:r>
          </a:p>
          <a:p>
            <a:endParaRPr lang="en-US" dirty="0"/>
          </a:p>
        </p:txBody>
      </p:sp>
      <p:sp>
        <p:nvSpPr>
          <p:cNvPr id="11" name="TextBox 10">
            <a:extLst>
              <a:ext uri="{FF2B5EF4-FFF2-40B4-BE49-F238E27FC236}">
                <a16:creationId xmlns:a16="http://schemas.microsoft.com/office/drawing/2014/main" id="{CAAA60B9-5829-1340-B7D3-4F80F335127A}"/>
              </a:ext>
            </a:extLst>
          </p:cNvPr>
          <p:cNvSpPr txBox="1"/>
          <p:nvPr/>
        </p:nvSpPr>
        <p:spPr>
          <a:xfrm>
            <a:off x="308738" y="2941782"/>
            <a:ext cx="5100660" cy="1200329"/>
          </a:xfrm>
          <a:prstGeom prst="rect">
            <a:avLst/>
          </a:prstGeom>
          <a:noFill/>
        </p:spPr>
        <p:txBody>
          <a:bodyPr wrap="square" rtlCol="0">
            <a:spAutoFit/>
          </a:bodyPr>
          <a:lstStyle/>
          <a:p>
            <a:r>
              <a:rPr lang="en-GB" dirty="0">
                <a:solidFill>
                  <a:srgbClr val="636363"/>
                </a:solidFill>
                <a:latin typeface="Sofia Pro Soft Light" panose="020B0000000000000000" pitchFamily="34" charset="0"/>
              </a:rPr>
              <a:t>When the barriers have returned to their upright position, the lights have stopped flashing and the alarms have stopped. Even then you must remember to </a:t>
            </a:r>
            <a:r>
              <a:rPr lang="en-GB" b="1" dirty="0">
                <a:solidFill>
                  <a:srgbClr val="636363"/>
                </a:solidFill>
                <a:latin typeface="Sofia Pro Soft Bold" panose="020B0000000000000000" pitchFamily="34" charset="0"/>
              </a:rPr>
              <a:t>stop, look and listen</a:t>
            </a:r>
            <a:r>
              <a:rPr lang="en-GB" dirty="0">
                <a:solidFill>
                  <a:srgbClr val="636363"/>
                </a:solidFill>
                <a:latin typeface="Sofia Pro Soft Light" panose="020B0000000000000000" pitchFamily="34" charset="0"/>
              </a:rPr>
              <a:t>.</a:t>
            </a:r>
          </a:p>
        </p:txBody>
      </p:sp>
      <p:pic>
        <p:nvPicPr>
          <p:cNvPr id="17" name="Picture 16" descr="A screenshot of a video game&#10;&#10;Description automatically generated">
            <a:extLst>
              <a:ext uri="{FF2B5EF4-FFF2-40B4-BE49-F238E27FC236}">
                <a16:creationId xmlns:a16="http://schemas.microsoft.com/office/drawing/2014/main" id="{5E8162DA-662C-7F4D-8CD6-41EF40550559}"/>
              </a:ext>
            </a:extLst>
          </p:cNvPr>
          <p:cNvPicPr>
            <a:picLocks noChangeAspect="1"/>
          </p:cNvPicPr>
          <p:nvPr/>
        </p:nvPicPr>
        <p:blipFill>
          <a:blip r:embed="rId2"/>
          <a:stretch>
            <a:fillRect/>
          </a:stretch>
        </p:blipFill>
        <p:spPr>
          <a:xfrm>
            <a:off x="6233014" y="274230"/>
            <a:ext cx="2611628" cy="717816"/>
          </a:xfrm>
          <a:prstGeom prst="rect">
            <a:avLst/>
          </a:prstGeom>
        </p:spPr>
      </p:pic>
      <p:sp>
        <p:nvSpPr>
          <p:cNvPr id="18" name="TextBox 17">
            <a:extLst>
              <a:ext uri="{FF2B5EF4-FFF2-40B4-BE49-F238E27FC236}">
                <a16:creationId xmlns:a16="http://schemas.microsoft.com/office/drawing/2014/main" id="{37161372-5CBE-6D40-9723-DCF1759F804C}"/>
              </a:ext>
            </a:extLst>
          </p:cNvPr>
          <p:cNvSpPr txBox="1"/>
          <p:nvPr/>
        </p:nvSpPr>
        <p:spPr>
          <a:xfrm>
            <a:off x="178356" y="6531086"/>
            <a:ext cx="2774129" cy="246221"/>
          </a:xfrm>
          <a:prstGeom prst="rect">
            <a:avLst/>
          </a:prstGeom>
          <a:noFill/>
        </p:spPr>
        <p:txBody>
          <a:bodyPr wrap="square" rtlCol="0">
            <a:spAutoFit/>
          </a:bodyPr>
          <a:lstStyle/>
          <a:p>
            <a:r>
              <a:rPr lang="en-US" sz="1000" b="1" dirty="0">
                <a:latin typeface="Sofia Pro Soft Bold" panose="020B0000000000000000" pitchFamily="34" charset="0"/>
              </a:rPr>
              <a:t>www.switchedonrailsafety.co.uk</a:t>
            </a:r>
          </a:p>
        </p:txBody>
      </p:sp>
      <p:sp>
        <p:nvSpPr>
          <p:cNvPr id="19" name="TextBox 18">
            <a:extLst>
              <a:ext uri="{FF2B5EF4-FFF2-40B4-BE49-F238E27FC236}">
                <a16:creationId xmlns:a16="http://schemas.microsoft.com/office/drawing/2014/main" id="{E0CD6BE8-928D-8249-8B5B-A2950C79701A}"/>
              </a:ext>
            </a:extLst>
          </p:cNvPr>
          <p:cNvSpPr txBox="1"/>
          <p:nvPr/>
        </p:nvSpPr>
        <p:spPr>
          <a:xfrm>
            <a:off x="5457231" y="6567779"/>
            <a:ext cx="3508416" cy="230832"/>
          </a:xfrm>
          <a:prstGeom prst="rect">
            <a:avLst/>
          </a:prstGeom>
          <a:noFill/>
        </p:spPr>
        <p:txBody>
          <a:bodyPr wrap="square" rtlCol="0">
            <a:spAutoFit/>
          </a:bodyPr>
          <a:lstStyle/>
          <a:p>
            <a:pPr algn="r"/>
            <a:r>
              <a:rPr lang="en-US" sz="900" dirty="0">
                <a:solidFill>
                  <a:srgbClr val="939393"/>
                </a:solidFill>
                <a:latin typeface="Sofia Pro Soft Light" panose="020B0000000000000000" pitchFamily="34" charset="0"/>
              </a:rPr>
              <a:t>Who’s Switched On and safe for their next journey?	</a:t>
            </a:r>
            <a:fld id="{723553ED-0182-B840-AF6F-8803408E2544}" type="slidenum">
              <a:rPr lang="en-US" sz="900" smtClean="0">
                <a:solidFill>
                  <a:srgbClr val="939393"/>
                </a:solidFill>
                <a:latin typeface="Sofia Pro Soft Light" panose="020B0000000000000000" pitchFamily="34" charset="0"/>
              </a:rPr>
              <a:t>17</a:t>
            </a:fld>
            <a:r>
              <a:rPr lang="en-US" sz="900" dirty="0">
                <a:solidFill>
                  <a:srgbClr val="939393"/>
                </a:solidFill>
                <a:latin typeface="Sofia Pro Soft Light" panose="020B0000000000000000" pitchFamily="34" charset="0"/>
              </a:rPr>
              <a:t>   </a:t>
            </a:r>
          </a:p>
        </p:txBody>
      </p:sp>
      <p:pic>
        <p:nvPicPr>
          <p:cNvPr id="4" name="Picture 3" descr="A picture containing text, device, gauge&#10;&#10;Description automatically generated">
            <a:extLst>
              <a:ext uri="{FF2B5EF4-FFF2-40B4-BE49-F238E27FC236}">
                <a16:creationId xmlns:a16="http://schemas.microsoft.com/office/drawing/2014/main" id="{D03FCB23-160B-D144-95EE-61E8CD30A2EF}"/>
              </a:ext>
            </a:extLst>
          </p:cNvPr>
          <p:cNvPicPr>
            <a:picLocks noChangeAspect="1"/>
          </p:cNvPicPr>
          <p:nvPr/>
        </p:nvPicPr>
        <p:blipFill>
          <a:blip r:embed="rId3"/>
          <a:stretch>
            <a:fillRect/>
          </a:stretch>
        </p:blipFill>
        <p:spPr>
          <a:xfrm>
            <a:off x="5306786" y="3541946"/>
            <a:ext cx="2971800" cy="2451100"/>
          </a:xfrm>
          <a:prstGeom prst="rect">
            <a:avLst/>
          </a:prstGeom>
        </p:spPr>
      </p:pic>
      <p:pic>
        <p:nvPicPr>
          <p:cNvPr id="3" name="Picture 2" descr="A picture containing text&#10;&#10;Description automatically generated">
            <a:extLst>
              <a:ext uri="{FF2B5EF4-FFF2-40B4-BE49-F238E27FC236}">
                <a16:creationId xmlns:a16="http://schemas.microsoft.com/office/drawing/2014/main" id="{844A28C6-23B7-E245-8CAA-9349E624548A}"/>
              </a:ext>
            </a:extLst>
          </p:cNvPr>
          <p:cNvPicPr>
            <a:picLocks noChangeAspect="1"/>
          </p:cNvPicPr>
          <p:nvPr/>
        </p:nvPicPr>
        <p:blipFill>
          <a:blip r:embed="rId4"/>
          <a:stretch>
            <a:fillRect/>
          </a:stretch>
        </p:blipFill>
        <p:spPr>
          <a:xfrm>
            <a:off x="-246742" y="3905090"/>
            <a:ext cx="4813300" cy="2933700"/>
          </a:xfrm>
          <a:prstGeom prst="rect">
            <a:avLst/>
          </a:prstGeom>
        </p:spPr>
      </p:pic>
    </p:spTree>
    <p:extLst>
      <p:ext uri="{BB962C8B-B14F-4D97-AF65-F5344CB8AC3E}">
        <p14:creationId xmlns:p14="http://schemas.microsoft.com/office/powerpoint/2010/main" val="1550926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F5B3FDE-4C4C-3F47-8D25-2CF7A2B9A6D9}"/>
              </a:ext>
            </a:extLst>
          </p:cNvPr>
          <p:cNvCxnSpPr/>
          <p:nvPr/>
        </p:nvCxnSpPr>
        <p:spPr>
          <a:xfrm>
            <a:off x="238856" y="6528276"/>
            <a:ext cx="8666287" cy="0"/>
          </a:xfrm>
          <a:prstGeom prst="line">
            <a:avLst/>
          </a:prstGeom>
          <a:ln w="19050">
            <a:solidFill>
              <a:srgbClr val="E30613"/>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3239F1E1-CE16-2045-BE84-93C1136AE3DA}"/>
              </a:ext>
            </a:extLst>
          </p:cNvPr>
          <p:cNvSpPr/>
          <p:nvPr/>
        </p:nvSpPr>
        <p:spPr>
          <a:xfrm>
            <a:off x="130629" y="130628"/>
            <a:ext cx="8871858" cy="1113457"/>
          </a:xfrm>
          <a:prstGeom prst="rect">
            <a:avLst/>
          </a:prstGeom>
          <a:solidFill>
            <a:srgbClr val="98A522">
              <a:alpha val="959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4FD42B1A-2FFE-A34A-869F-67B6D0AC5FB8}"/>
              </a:ext>
            </a:extLst>
          </p:cNvPr>
          <p:cNvSpPr txBox="1"/>
          <p:nvPr/>
        </p:nvSpPr>
        <p:spPr>
          <a:xfrm>
            <a:off x="299358" y="2221812"/>
            <a:ext cx="5350671" cy="369332"/>
          </a:xfrm>
          <a:prstGeom prst="rect">
            <a:avLst/>
          </a:prstGeom>
          <a:noFill/>
        </p:spPr>
        <p:txBody>
          <a:bodyPr wrap="square" rtlCol="0">
            <a:spAutoFit/>
          </a:bodyPr>
          <a:lstStyle/>
          <a:p>
            <a:pPr>
              <a:spcAft>
                <a:spcPts val="600"/>
              </a:spcAft>
            </a:pPr>
            <a:r>
              <a:rPr lang="en-GB" dirty="0">
                <a:latin typeface="Sofia Pro Light" pitchFamily="2" charset="77"/>
              </a:rPr>
              <a:t>True or false, you can always hear a train coming</a:t>
            </a:r>
          </a:p>
        </p:txBody>
      </p:sp>
      <p:sp>
        <p:nvSpPr>
          <p:cNvPr id="11" name="TextBox 10">
            <a:extLst>
              <a:ext uri="{FF2B5EF4-FFF2-40B4-BE49-F238E27FC236}">
                <a16:creationId xmlns:a16="http://schemas.microsoft.com/office/drawing/2014/main" id="{CAAA60B9-5829-1340-B7D3-4F80F335127A}"/>
              </a:ext>
            </a:extLst>
          </p:cNvPr>
          <p:cNvSpPr txBox="1"/>
          <p:nvPr/>
        </p:nvSpPr>
        <p:spPr>
          <a:xfrm>
            <a:off x="308738" y="2756568"/>
            <a:ext cx="5100660" cy="369332"/>
          </a:xfrm>
          <a:prstGeom prst="rect">
            <a:avLst/>
          </a:prstGeom>
          <a:noFill/>
        </p:spPr>
        <p:txBody>
          <a:bodyPr wrap="square" rtlCol="0">
            <a:spAutoFit/>
          </a:bodyPr>
          <a:lstStyle/>
          <a:p>
            <a:r>
              <a:rPr lang="en-GB" b="1" dirty="0">
                <a:solidFill>
                  <a:srgbClr val="E30613"/>
                </a:solidFill>
                <a:latin typeface="Sofia Pro Soft Bold" panose="020B0000000000000000" pitchFamily="34" charset="0"/>
              </a:rPr>
              <a:t>False</a:t>
            </a:r>
            <a:r>
              <a:rPr lang="en-GB" dirty="0">
                <a:solidFill>
                  <a:srgbClr val="636363"/>
                </a:solidFill>
                <a:latin typeface="Sofia Pro Soft Light" panose="020B0000000000000000" pitchFamily="34" charset="0"/>
              </a:rPr>
              <a:t>, some trains are almost silent</a:t>
            </a:r>
          </a:p>
        </p:txBody>
      </p:sp>
      <p:pic>
        <p:nvPicPr>
          <p:cNvPr id="19" name="Picture 18" descr="A screenshot of a video game&#10;&#10;Description automatically generated">
            <a:extLst>
              <a:ext uri="{FF2B5EF4-FFF2-40B4-BE49-F238E27FC236}">
                <a16:creationId xmlns:a16="http://schemas.microsoft.com/office/drawing/2014/main" id="{AD1E9B86-521A-3B4F-B8E2-54A499BD8267}"/>
              </a:ext>
            </a:extLst>
          </p:cNvPr>
          <p:cNvPicPr>
            <a:picLocks noChangeAspect="1"/>
          </p:cNvPicPr>
          <p:nvPr/>
        </p:nvPicPr>
        <p:blipFill>
          <a:blip r:embed="rId2"/>
          <a:stretch>
            <a:fillRect/>
          </a:stretch>
        </p:blipFill>
        <p:spPr>
          <a:xfrm>
            <a:off x="6233014" y="274230"/>
            <a:ext cx="2611628" cy="717816"/>
          </a:xfrm>
          <a:prstGeom prst="rect">
            <a:avLst/>
          </a:prstGeom>
        </p:spPr>
      </p:pic>
      <p:sp>
        <p:nvSpPr>
          <p:cNvPr id="20" name="TextBox 19">
            <a:extLst>
              <a:ext uri="{FF2B5EF4-FFF2-40B4-BE49-F238E27FC236}">
                <a16:creationId xmlns:a16="http://schemas.microsoft.com/office/drawing/2014/main" id="{7CA2FC58-A736-D843-A67D-D739CE008A63}"/>
              </a:ext>
            </a:extLst>
          </p:cNvPr>
          <p:cNvSpPr txBox="1"/>
          <p:nvPr/>
        </p:nvSpPr>
        <p:spPr>
          <a:xfrm>
            <a:off x="178356" y="6531086"/>
            <a:ext cx="2774129" cy="246221"/>
          </a:xfrm>
          <a:prstGeom prst="rect">
            <a:avLst/>
          </a:prstGeom>
          <a:noFill/>
        </p:spPr>
        <p:txBody>
          <a:bodyPr wrap="square" rtlCol="0">
            <a:spAutoFit/>
          </a:bodyPr>
          <a:lstStyle/>
          <a:p>
            <a:r>
              <a:rPr lang="en-US" sz="1000" b="1" dirty="0">
                <a:latin typeface="Sofia Pro Soft Bold" panose="020B0000000000000000" pitchFamily="34" charset="0"/>
              </a:rPr>
              <a:t>www.switchedonrailsafety.co.uk</a:t>
            </a:r>
          </a:p>
        </p:txBody>
      </p:sp>
      <p:sp>
        <p:nvSpPr>
          <p:cNvPr id="21" name="TextBox 20">
            <a:extLst>
              <a:ext uri="{FF2B5EF4-FFF2-40B4-BE49-F238E27FC236}">
                <a16:creationId xmlns:a16="http://schemas.microsoft.com/office/drawing/2014/main" id="{48A6BDA5-4BF4-8849-B0BB-7F15774AAFEE}"/>
              </a:ext>
            </a:extLst>
          </p:cNvPr>
          <p:cNvSpPr txBox="1"/>
          <p:nvPr/>
        </p:nvSpPr>
        <p:spPr>
          <a:xfrm>
            <a:off x="5457231" y="6567779"/>
            <a:ext cx="3508416" cy="230832"/>
          </a:xfrm>
          <a:prstGeom prst="rect">
            <a:avLst/>
          </a:prstGeom>
          <a:noFill/>
        </p:spPr>
        <p:txBody>
          <a:bodyPr wrap="square" rtlCol="0">
            <a:spAutoFit/>
          </a:bodyPr>
          <a:lstStyle/>
          <a:p>
            <a:pPr algn="r"/>
            <a:r>
              <a:rPr lang="en-US" sz="900" dirty="0">
                <a:solidFill>
                  <a:srgbClr val="939393"/>
                </a:solidFill>
                <a:latin typeface="Sofia Pro Soft Light" panose="020B0000000000000000" pitchFamily="34" charset="0"/>
              </a:rPr>
              <a:t>Who’s Switched On and safe for their next journey?	</a:t>
            </a:r>
            <a:fld id="{723553ED-0182-B840-AF6F-8803408E2544}" type="slidenum">
              <a:rPr lang="en-US" sz="900" smtClean="0">
                <a:solidFill>
                  <a:srgbClr val="939393"/>
                </a:solidFill>
                <a:latin typeface="Sofia Pro Soft Light" panose="020B0000000000000000" pitchFamily="34" charset="0"/>
              </a:rPr>
              <a:t>18</a:t>
            </a:fld>
            <a:r>
              <a:rPr lang="en-US" sz="900" dirty="0">
                <a:solidFill>
                  <a:srgbClr val="939393"/>
                </a:solidFill>
                <a:latin typeface="Sofia Pro Soft Light" panose="020B0000000000000000" pitchFamily="34" charset="0"/>
              </a:rPr>
              <a:t>   </a:t>
            </a:r>
          </a:p>
        </p:txBody>
      </p:sp>
      <p:sp>
        <p:nvSpPr>
          <p:cNvPr id="12" name="TextBox 11">
            <a:extLst>
              <a:ext uri="{FF2B5EF4-FFF2-40B4-BE49-F238E27FC236}">
                <a16:creationId xmlns:a16="http://schemas.microsoft.com/office/drawing/2014/main" id="{75DABB9F-B4F2-9E4E-AD05-567C969B5B3C}"/>
              </a:ext>
            </a:extLst>
          </p:cNvPr>
          <p:cNvSpPr txBox="1"/>
          <p:nvPr/>
        </p:nvSpPr>
        <p:spPr>
          <a:xfrm>
            <a:off x="259359" y="1409509"/>
            <a:ext cx="3891727" cy="738664"/>
          </a:xfrm>
          <a:prstGeom prst="rect">
            <a:avLst/>
          </a:prstGeom>
          <a:noFill/>
        </p:spPr>
        <p:txBody>
          <a:bodyPr wrap="square" rtlCol="0">
            <a:spAutoFit/>
          </a:bodyPr>
          <a:lstStyle/>
          <a:p>
            <a:r>
              <a:rPr lang="en-GB" sz="2400" dirty="0">
                <a:latin typeface="Sofia Pro Soft Medium" panose="020B0000000000000000" pitchFamily="34" charset="0"/>
              </a:rPr>
              <a:t>Question 16</a:t>
            </a:r>
          </a:p>
          <a:p>
            <a:endParaRPr lang="en-US" dirty="0"/>
          </a:p>
        </p:txBody>
      </p:sp>
      <p:pic>
        <p:nvPicPr>
          <p:cNvPr id="3" name="Picture 2" descr="Icon&#10;&#10;Description automatically generated">
            <a:extLst>
              <a:ext uri="{FF2B5EF4-FFF2-40B4-BE49-F238E27FC236}">
                <a16:creationId xmlns:a16="http://schemas.microsoft.com/office/drawing/2014/main" id="{DE1495FD-2915-DC4A-8BA6-630FA3705621}"/>
              </a:ext>
            </a:extLst>
          </p:cNvPr>
          <p:cNvPicPr>
            <a:picLocks noChangeAspect="1"/>
          </p:cNvPicPr>
          <p:nvPr/>
        </p:nvPicPr>
        <p:blipFill>
          <a:blip r:embed="rId3"/>
          <a:stretch>
            <a:fillRect/>
          </a:stretch>
        </p:blipFill>
        <p:spPr>
          <a:xfrm>
            <a:off x="1968365" y="3666062"/>
            <a:ext cx="4712789" cy="901353"/>
          </a:xfrm>
          <a:prstGeom prst="rect">
            <a:avLst/>
          </a:prstGeom>
        </p:spPr>
      </p:pic>
      <p:pic>
        <p:nvPicPr>
          <p:cNvPr id="4" name="Picture 3" descr="A picture containing text, toy&#10;&#10;Description automatically generated">
            <a:extLst>
              <a:ext uri="{FF2B5EF4-FFF2-40B4-BE49-F238E27FC236}">
                <a16:creationId xmlns:a16="http://schemas.microsoft.com/office/drawing/2014/main" id="{31B503A1-77B1-AF43-988D-A4053A268AE1}"/>
              </a:ext>
            </a:extLst>
          </p:cNvPr>
          <p:cNvPicPr>
            <a:picLocks noChangeAspect="1"/>
          </p:cNvPicPr>
          <p:nvPr/>
        </p:nvPicPr>
        <p:blipFill>
          <a:blip r:embed="rId4"/>
          <a:stretch>
            <a:fillRect/>
          </a:stretch>
        </p:blipFill>
        <p:spPr>
          <a:xfrm>
            <a:off x="5697033" y="4195784"/>
            <a:ext cx="3683589" cy="2627993"/>
          </a:xfrm>
          <a:prstGeom prst="rect">
            <a:avLst/>
          </a:prstGeom>
        </p:spPr>
      </p:pic>
    </p:spTree>
    <p:extLst>
      <p:ext uri="{BB962C8B-B14F-4D97-AF65-F5344CB8AC3E}">
        <p14:creationId xmlns:p14="http://schemas.microsoft.com/office/powerpoint/2010/main" val="1849055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F5B3FDE-4C4C-3F47-8D25-2CF7A2B9A6D9}"/>
              </a:ext>
            </a:extLst>
          </p:cNvPr>
          <p:cNvCxnSpPr/>
          <p:nvPr/>
        </p:nvCxnSpPr>
        <p:spPr>
          <a:xfrm>
            <a:off x="238856" y="6528276"/>
            <a:ext cx="8666287" cy="0"/>
          </a:xfrm>
          <a:prstGeom prst="line">
            <a:avLst/>
          </a:prstGeom>
          <a:ln w="19050">
            <a:solidFill>
              <a:srgbClr val="E30613"/>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3239F1E1-CE16-2045-BE84-93C1136AE3DA}"/>
              </a:ext>
            </a:extLst>
          </p:cNvPr>
          <p:cNvSpPr/>
          <p:nvPr/>
        </p:nvSpPr>
        <p:spPr>
          <a:xfrm>
            <a:off x="130629" y="130628"/>
            <a:ext cx="8871858" cy="1113457"/>
          </a:xfrm>
          <a:prstGeom prst="rect">
            <a:avLst/>
          </a:prstGeom>
          <a:solidFill>
            <a:srgbClr val="98A522">
              <a:alpha val="959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4FD42B1A-2FFE-A34A-869F-67B6D0AC5FB8}"/>
              </a:ext>
            </a:extLst>
          </p:cNvPr>
          <p:cNvSpPr txBox="1"/>
          <p:nvPr/>
        </p:nvSpPr>
        <p:spPr>
          <a:xfrm>
            <a:off x="299358" y="2221812"/>
            <a:ext cx="5350671" cy="1354217"/>
          </a:xfrm>
          <a:prstGeom prst="rect">
            <a:avLst/>
          </a:prstGeom>
          <a:noFill/>
        </p:spPr>
        <p:txBody>
          <a:bodyPr wrap="square" rtlCol="0">
            <a:spAutoFit/>
          </a:bodyPr>
          <a:lstStyle/>
          <a:p>
            <a:pPr>
              <a:spcAft>
                <a:spcPts val="600"/>
              </a:spcAft>
            </a:pPr>
            <a:r>
              <a:rPr lang="en-GB" dirty="0">
                <a:latin typeface="Sofia Pro Light" pitchFamily="2" charset="77"/>
              </a:rPr>
              <a:t>How many did you get right? </a:t>
            </a:r>
          </a:p>
          <a:p>
            <a:pPr>
              <a:spcAft>
                <a:spcPts val="600"/>
              </a:spcAft>
            </a:pPr>
            <a:endParaRPr lang="en-GB" dirty="0">
              <a:latin typeface="Sofia Pro Light" pitchFamily="2" charset="77"/>
            </a:endParaRPr>
          </a:p>
          <a:p>
            <a:pPr>
              <a:spcAft>
                <a:spcPts val="600"/>
              </a:spcAft>
            </a:pPr>
            <a:r>
              <a:rPr lang="en-GB" dirty="0">
                <a:latin typeface="Sofia Pro Light" pitchFamily="2" charset="77"/>
              </a:rPr>
              <a:t>If you scored 12 or more, you are </a:t>
            </a:r>
            <a:r>
              <a:rPr lang="en-GB" b="1" dirty="0">
                <a:latin typeface="Sofia Pro Soft Bold" panose="020B0000000000000000" pitchFamily="34" charset="0"/>
              </a:rPr>
              <a:t>Switched On </a:t>
            </a:r>
            <a:r>
              <a:rPr lang="en-GB" dirty="0">
                <a:latin typeface="Sofia Pro Light" pitchFamily="2" charset="77"/>
              </a:rPr>
              <a:t>and ready to travel safely!</a:t>
            </a:r>
          </a:p>
        </p:txBody>
      </p:sp>
      <p:pic>
        <p:nvPicPr>
          <p:cNvPr id="19" name="Picture 18" descr="A screenshot of a video game&#10;&#10;Description automatically generated">
            <a:extLst>
              <a:ext uri="{FF2B5EF4-FFF2-40B4-BE49-F238E27FC236}">
                <a16:creationId xmlns:a16="http://schemas.microsoft.com/office/drawing/2014/main" id="{AD1E9B86-521A-3B4F-B8E2-54A499BD8267}"/>
              </a:ext>
            </a:extLst>
          </p:cNvPr>
          <p:cNvPicPr>
            <a:picLocks noChangeAspect="1"/>
          </p:cNvPicPr>
          <p:nvPr/>
        </p:nvPicPr>
        <p:blipFill>
          <a:blip r:embed="rId2"/>
          <a:stretch>
            <a:fillRect/>
          </a:stretch>
        </p:blipFill>
        <p:spPr>
          <a:xfrm>
            <a:off x="6233014" y="274230"/>
            <a:ext cx="2611628" cy="717816"/>
          </a:xfrm>
          <a:prstGeom prst="rect">
            <a:avLst/>
          </a:prstGeom>
        </p:spPr>
      </p:pic>
      <p:sp>
        <p:nvSpPr>
          <p:cNvPr id="20" name="TextBox 19">
            <a:extLst>
              <a:ext uri="{FF2B5EF4-FFF2-40B4-BE49-F238E27FC236}">
                <a16:creationId xmlns:a16="http://schemas.microsoft.com/office/drawing/2014/main" id="{7CA2FC58-A736-D843-A67D-D739CE008A63}"/>
              </a:ext>
            </a:extLst>
          </p:cNvPr>
          <p:cNvSpPr txBox="1"/>
          <p:nvPr/>
        </p:nvSpPr>
        <p:spPr>
          <a:xfrm>
            <a:off x="178356" y="6531086"/>
            <a:ext cx="2774129" cy="246221"/>
          </a:xfrm>
          <a:prstGeom prst="rect">
            <a:avLst/>
          </a:prstGeom>
          <a:noFill/>
        </p:spPr>
        <p:txBody>
          <a:bodyPr wrap="square" rtlCol="0">
            <a:spAutoFit/>
          </a:bodyPr>
          <a:lstStyle/>
          <a:p>
            <a:r>
              <a:rPr lang="en-US" sz="1000" b="1" dirty="0">
                <a:latin typeface="Sofia Pro Soft Bold" panose="020B0000000000000000" pitchFamily="34" charset="0"/>
              </a:rPr>
              <a:t>www.switchedonrailsafety.co.uk</a:t>
            </a:r>
          </a:p>
        </p:txBody>
      </p:sp>
      <p:sp>
        <p:nvSpPr>
          <p:cNvPr id="21" name="TextBox 20">
            <a:extLst>
              <a:ext uri="{FF2B5EF4-FFF2-40B4-BE49-F238E27FC236}">
                <a16:creationId xmlns:a16="http://schemas.microsoft.com/office/drawing/2014/main" id="{48A6BDA5-4BF4-8849-B0BB-7F15774AAFEE}"/>
              </a:ext>
            </a:extLst>
          </p:cNvPr>
          <p:cNvSpPr txBox="1"/>
          <p:nvPr/>
        </p:nvSpPr>
        <p:spPr>
          <a:xfrm>
            <a:off x="5457231" y="6567779"/>
            <a:ext cx="3508416" cy="230832"/>
          </a:xfrm>
          <a:prstGeom prst="rect">
            <a:avLst/>
          </a:prstGeom>
          <a:noFill/>
        </p:spPr>
        <p:txBody>
          <a:bodyPr wrap="square" rtlCol="0">
            <a:spAutoFit/>
          </a:bodyPr>
          <a:lstStyle/>
          <a:p>
            <a:pPr algn="r"/>
            <a:r>
              <a:rPr lang="en-US" sz="900" dirty="0">
                <a:solidFill>
                  <a:srgbClr val="939393"/>
                </a:solidFill>
                <a:latin typeface="Sofia Pro Soft Light" panose="020B0000000000000000" pitchFamily="34" charset="0"/>
              </a:rPr>
              <a:t>Who’s Switched On and safe for their next journey?	</a:t>
            </a:r>
            <a:fld id="{723553ED-0182-B840-AF6F-8803408E2544}" type="slidenum">
              <a:rPr lang="en-US" sz="900" smtClean="0">
                <a:solidFill>
                  <a:srgbClr val="939393"/>
                </a:solidFill>
                <a:latin typeface="Sofia Pro Soft Light" panose="020B0000000000000000" pitchFamily="34" charset="0"/>
              </a:rPr>
              <a:t>19</a:t>
            </a:fld>
            <a:r>
              <a:rPr lang="en-US" sz="900" dirty="0">
                <a:solidFill>
                  <a:srgbClr val="939393"/>
                </a:solidFill>
                <a:latin typeface="Sofia Pro Soft Light" panose="020B0000000000000000" pitchFamily="34" charset="0"/>
              </a:rPr>
              <a:t>   </a:t>
            </a:r>
          </a:p>
        </p:txBody>
      </p:sp>
      <p:pic>
        <p:nvPicPr>
          <p:cNvPr id="8" name="Picture 7" descr="Shape&#10;&#10;Description automatically generated">
            <a:extLst>
              <a:ext uri="{FF2B5EF4-FFF2-40B4-BE49-F238E27FC236}">
                <a16:creationId xmlns:a16="http://schemas.microsoft.com/office/drawing/2014/main" id="{C2462256-8F97-D340-88B6-D6D28B0C832B}"/>
              </a:ext>
            </a:extLst>
          </p:cNvPr>
          <p:cNvPicPr>
            <a:picLocks noChangeAspect="1"/>
          </p:cNvPicPr>
          <p:nvPr/>
        </p:nvPicPr>
        <p:blipFill rotWithShape="1">
          <a:blip r:embed="rId3"/>
          <a:srcRect l="3309" t="41585" r="31686" b="15410"/>
          <a:stretch/>
        </p:blipFill>
        <p:spPr>
          <a:xfrm>
            <a:off x="3493971" y="3576029"/>
            <a:ext cx="5350671" cy="2949438"/>
          </a:xfrm>
          <a:prstGeom prst="rect">
            <a:avLst/>
          </a:prstGeom>
        </p:spPr>
      </p:pic>
      <p:pic>
        <p:nvPicPr>
          <p:cNvPr id="9" name="Picture 8" descr="Icon&#10;&#10;Description automatically generated">
            <a:extLst>
              <a:ext uri="{FF2B5EF4-FFF2-40B4-BE49-F238E27FC236}">
                <a16:creationId xmlns:a16="http://schemas.microsoft.com/office/drawing/2014/main" id="{CA3E76E9-83C4-FA46-83A4-78AD3EDC9186}"/>
              </a:ext>
            </a:extLst>
          </p:cNvPr>
          <p:cNvPicPr>
            <a:picLocks noChangeAspect="1"/>
          </p:cNvPicPr>
          <p:nvPr/>
        </p:nvPicPr>
        <p:blipFill>
          <a:blip r:embed="rId4"/>
          <a:stretch>
            <a:fillRect/>
          </a:stretch>
        </p:blipFill>
        <p:spPr>
          <a:xfrm>
            <a:off x="6623939" y="2669423"/>
            <a:ext cx="1246793" cy="1309133"/>
          </a:xfrm>
          <a:prstGeom prst="rect">
            <a:avLst/>
          </a:prstGeom>
        </p:spPr>
      </p:pic>
      <p:pic>
        <p:nvPicPr>
          <p:cNvPr id="3" name="Picture 2" descr="A picture containing text, LEGO, toy&#10;&#10;Description automatically generated">
            <a:extLst>
              <a:ext uri="{FF2B5EF4-FFF2-40B4-BE49-F238E27FC236}">
                <a16:creationId xmlns:a16="http://schemas.microsoft.com/office/drawing/2014/main" id="{9B93315B-4989-0F40-ABE0-073E19EFCEAD}"/>
              </a:ext>
            </a:extLst>
          </p:cNvPr>
          <p:cNvPicPr>
            <a:picLocks noChangeAspect="1"/>
          </p:cNvPicPr>
          <p:nvPr/>
        </p:nvPicPr>
        <p:blipFill>
          <a:blip r:embed="rId5"/>
          <a:stretch>
            <a:fillRect/>
          </a:stretch>
        </p:blipFill>
        <p:spPr>
          <a:xfrm>
            <a:off x="4229488" y="3573220"/>
            <a:ext cx="2841082" cy="2396901"/>
          </a:xfrm>
          <a:prstGeom prst="rect">
            <a:avLst/>
          </a:prstGeom>
        </p:spPr>
      </p:pic>
      <p:pic>
        <p:nvPicPr>
          <p:cNvPr id="12" name="Picture 11" descr="Graphical user interface&#10;&#10;Description automatically generated">
            <a:extLst>
              <a:ext uri="{FF2B5EF4-FFF2-40B4-BE49-F238E27FC236}">
                <a16:creationId xmlns:a16="http://schemas.microsoft.com/office/drawing/2014/main" id="{909D22DB-FF24-D74C-B585-6208CF745F7D}"/>
              </a:ext>
            </a:extLst>
          </p:cNvPr>
          <p:cNvPicPr>
            <a:picLocks noChangeAspect="1"/>
          </p:cNvPicPr>
          <p:nvPr/>
        </p:nvPicPr>
        <p:blipFill>
          <a:blip r:embed="rId6"/>
          <a:stretch>
            <a:fillRect/>
          </a:stretch>
        </p:blipFill>
        <p:spPr>
          <a:xfrm>
            <a:off x="4583727" y="2344750"/>
            <a:ext cx="2287766" cy="2168499"/>
          </a:xfrm>
          <a:prstGeom prst="rect">
            <a:avLst/>
          </a:prstGeom>
        </p:spPr>
      </p:pic>
      <p:pic>
        <p:nvPicPr>
          <p:cNvPr id="6" name="Picture 5" descr="A picture containing silhouette, blur&#10;&#10;Description automatically generated">
            <a:extLst>
              <a:ext uri="{FF2B5EF4-FFF2-40B4-BE49-F238E27FC236}">
                <a16:creationId xmlns:a16="http://schemas.microsoft.com/office/drawing/2014/main" id="{65A7C718-A672-5944-8023-9D0EBBFA0ADA}"/>
              </a:ext>
            </a:extLst>
          </p:cNvPr>
          <p:cNvPicPr>
            <a:picLocks noChangeAspect="1"/>
          </p:cNvPicPr>
          <p:nvPr/>
        </p:nvPicPr>
        <p:blipFill>
          <a:blip r:embed="rId7"/>
          <a:stretch>
            <a:fillRect/>
          </a:stretch>
        </p:blipFill>
        <p:spPr>
          <a:xfrm>
            <a:off x="1037569" y="4149023"/>
            <a:ext cx="3619500" cy="3517900"/>
          </a:xfrm>
          <a:prstGeom prst="rect">
            <a:avLst/>
          </a:prstGeom>
        </p:spPr>
      </p:pic>
    </p:spTree>
    <p:extLst>
      <p:ext uri="{BB962C8B-B14F-4D97-AF65-F5344CB8AC3E}">
        <p14:creationId xmlns:p14="http://schemas.microsoft.com/office/powerpoint/2010/main" val="35800466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74F2C3-91CB-0742-939A-D59408648F8A}"/>
              </a:ext>
            </a:extLst>
          </p:cNvPr>
          <p:cNvSpPr/>
          <p:nvPr/>
        </p:nvSpPr>
        <p:spPr>
          <a:xfrm>
            <a:off x="136070" y="65190"/>
            <a:ext cx="8871858" cy="1113457"/>
          </a:xfrm>
          <a:prstGeom prst="rect">
            <a:avLst/>
          </a:prstGeom>
          <a:solidFill>
            <a:srgbClr val="98A522">
              <a:alpha val="959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7F5B3FDE-4C4C-3F47-8D25-2CF7A2B9A6D9}"/>
              </a:ext>
            </a:extLst>
          </p:cNvPr>
          <p:cNvCxnSpPr/>
          <p:nvPr/>
        </p:nvCxnSpPr>
        <p:spPr>
          <a:xfrm>
            <a:off x="238856" y="6528276"/>
            <a:ext cx="8666287" cy="0"/>
          </a:xfrm>
          <a:prstGeom prst="line">
            <a:avLst/>
          </a:prstGeom>
          <a:ln w="19050">
            <a:solidFill>
              <a:srgbClr val="E30613"/>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1774D415-3967-6C47-B142-FB8CA203834E}"/>
              </a:ext>
            </a:extLst>
          </p:cNvPr>
          <p:cNvSpPr txBox="1"/>
          <p:nvPr/>
        </p:nvSpPr>
        <p:spPr>
          <a:xfrm>
            <a:off x="178356" y="6531086"/>
            <a:ext cx="2774129" cy="246221"/>
          </a:xfrm>
          <a:prstGeom prst="rect">
            <a:avLst/>
          </a:prstGeom>
          <a:noFill/>
        </p:spPr>
        <p:txBody>
          <a:bodyPr wrap="square" rtlCol="0">
            <a:spAutoFit/>
          </a:bodyPr>
          <a:lstStyle/>
          <a:p>
            <a:r>
              <a:rPr lang="en-US" sz="1000" b="1" dirty="0">
                <a:latin typeface="Sofia Pro Soft Bold" panose="020B0000000000000000" pitchFamily="34" charset="0"/>
              </a:rPr>
              <a:t>www.switchedonrailsafety.co.uk</a:t>
            </a:r>
          </a:p>
        </p:txBody>
      </p:sp>
      <p:sp>
        <p:nvSpPr>
          <p:cNvPr id="16" name="TextBox 15">
            <a:extLst>
              <a:ext uri="{FF2B5EF4-FFF2-40B4-BE49-F238E27FC236}">
                <a16:creationId xmlns:a16="http://schemas.microsoft.com/office/drawing/2014/main" id="{7293E38E-7959-A441-A5DB-193D9F0F2366}"/>
              </a:ext>
            </a:extLst>
          </p:cNvPr>
          <p:cNvSpPr txBox="1"/>
          <p:nvPr/>
        </p:nvSpPr>
        <p:spPr>
          <a:xfrm>
            <a:off x="5457231" y="6567779"/>
            <a:ext cx="3508416" cy="230832"/>
          </a:xfrm>
          <a:prstGeom prst="rect">
            <a:avLst/>
          </a:prstGeom>
          <a:noFill/>
        </p:spPr>
        <p:txBody>
          <a:bodyPr wrap="square" rtlCol="0">
            <a:spAutoFit/>
          </a:bodyPr>
          <a:lstStyle/>
          <a:p>
            <a:pPr algn="r"/>
            <a:r>
              <a:rPr lang="en-US" sz="900" dirty="0">
                <a:solidFill>
                  <a:srgbClr val="939393"/>
                </a:solidFill>
                <a:latin typeface="Sofia Pro Soft Light" panose="020B0000000000000000" pitchFamily="34" charset="0"/>
              </a:rPr>
              <a:t>Who’s Switched On and safe for their next journey?	</a:t>
            </a:r>
            <a:fld id="{723553ED-0182-B840-AF6F-8803408E2544}" type="slidenum">
              <a:rPr lang="en-US" sz="900" smtClean="0">
                <a:solidFill>
                  <a:srgbClr val="939393"/>
                </a:solidFill>
                <a:latin typeface="Sofia Pro Soft Light" panose="020B0000000000000000" pitchFamily="34" charset="0"/>
              </a:rPr>
              <a:t>2</a:t>
            </a:fld>
            <a:r>
              <a:rPr lang="en-US" sz="900" dirty="0">
                <a:solidFill>
                  <a:srgbClr val="939393"/>
                </a:solidFill>
                <a:latin typeface="Sofia Pro Soft Light" panose="020B0000000000000000" pitchFamily="34" charset="0"/>
              </a:rPr>
              <a:t>   </a:t>
            </a:r>
          </a:p>
        </p:txBody>
      </p:sp>
      <p:sp>
        <p:nvSpPr>
          <p:cNvPr id="17" name="TextBox 16">
            <a:extLst>
              <a:ext uri="{FF2B5EF4-FFF2-40B4-BE49-F238E27FC236}">
                <a16:creationId xmlns:a16="http://schemas.microsoft.com/office/drawing/2014/main" id="{2A7DF6FC-51E7-A446-80E7-2ACAA532E7AB}"/>
              </a:ext>
            </a:extLst>
          </p:cNvPr>
          <p:cNvSpPr txBox="1"/>
          <p:nvPr/>
        </p:nvSpPr>
        <p:spPr>
          <a:xfrm>
            <a:off x="259359" y="1411200"/>
            <a:ext cx="6487885" cy="461665"/>
          </a:xfrm>
          <a:prstGeom prst="rect">
            <a:avLst/>
          </a:prstGeom>
          <a:noFill/>
        </p:spPr>
        <p:txBody>
          <a:bodyPr wrap="square" rtlCol="0">
            <a:spAutoFit/>
          </a:bodyPr>
          <a:lstStyle/>
          <a:p>
            <a:r>
              <a:rPr lang="en-GB" sz="2400" dirty="0">
                <a:latin typeface="Sofia Pro Soft Medium" panose="020B0000000000000000" pitchFamily="34" charset="0"/>
              </a:rPr>
              <a:t>It’s time to test your knowledge </a:t>
            </a:r>
            <a:endParaRPr lang="en-US" sz="2400" dirty="0">
              <a:latin typeface="Sofia Pro Soft Medium" panose="020B0000000000000000" pitchFamily="34" charset="0"/>
            </a:endParaRPr>
          </a:p>
        </p:txBody>
      </p:sp>
      <p:sp>
        <p:nvSpPr>
          <p:cNvPr id="18" name="TextBox 17">
            <a:extLst>
              <a:ext uri="{FF2B5EF4-FFF2-40B4-BE49-F238E27FC236}">
                <a16:creationId xmlns:a16="http://schemas.microsoft.com/office/drawing/2014/main" id="{53252B42-4402-0B49-B4CC-0F4F566FA9A6}"/>
              </a:ext>
            </a:extLst>
          </p:cNvPr>
          <p:cNvSpPr txBox="1"/>
          <p:nvPr/>
        </p:nvSpPr>
        <p:spPr>
          <a:xfrm>
            <a:off x="299358" y="2361001"/>
            <a:ext cx="7735932" cy="923330"/>
          </a:xfrm>
          <a:prstGeom prst="rect">
            <a:avLst/>
          </a:prstGeom>
          <a:noFill/>
        </p:spPr>
        <p:txBody>
          <a:bodyPr wrap="square" rtlCol="0">
            <a:spAutoFit/>
          </a:bodyPr>
          <a:lstStyle/>
          <a:p>
            <a:r>
              <a:rPr lang="en-GB" dirty="0">
                <a:solidFill>
                  <a:srgbClr val="636363"/>
                </a:solidFill>
                <a:latin typeface="Sofia Pro Soft Light" panose="020B0000000000000000" pitchFamily="34" charset="0"/>
              </a:rPr>
              <a:t>Work in small teams and write down your answers. </a:t>
            </a:r>
          </a:p>
          <a:p>
            <a:endParaRPr lang="en-GB" dirty="0">
              <a:solidFill>
                <a:srgbClr val="636363"/>
              </a:solidFill>
              <a:latin typeface="Sofia Pro Soft Light" panose="020B0000000000000000" pitchFamily="34" charset="0"/>
            </a:endParaRPr>
          </a:p>
          <a:p>
            <a:r>
              <a:rPr lang="en-GB" dirty="0">
                <a:solidFill>
                  <a:srgbClr val="636363"/>
                </a:solidFill>
                <a:latin typeface="Sofia Pro Soft Light" panose="020B0000000000000000" pitchFamily="34" charset="0"/>
              </a:rPr>
              <a:t>Which team can recall the most information?</a:t>
            </a:r>
          </a:p>
        </p:txBody>
      </p:sp>
      <p:pic>
        <p:nvPicPr>
          <p:cNvPr id="21" name="Picture 20" descr="A screenshot of a video game&#10;&#10;Description automatically generated">
            <a:extLst>
              <a:ext uri="{FF2B5EF4-FFF2-40B4-BE49-F238E27FC236}">
                <a16:creationId xmlns:a16="http://schemas.microsoft.com/office/drawing/2014/main" id="{41123870-6A67-7544-9372-7D7BCF93B893}"/>
              </a:ext>
            </a:extLst>
          </p:cNvPr>
          <p:cNvPicPr>
            <a:picLocks noChangeAspect="1"/>
          </p:cNvPicPr>
          <p:nvPr/>
        </p:nvPicPr>
        <p:blipFill>
          <a:blip r:embed="rId2"/>
          <a:stretch>
            <a:fillRect/>
          </a:stretch>
        </p:blipFill>
        <p:spPr>
          <a:xfrm>
            <a:off x="6233014" y="274230"/>
            <a:ext cx="2611628" cy="717816"/>
          </a:xfrm>
          <a:prstGeom prst="rect">
            <a:avLst/>
          </a:prstGeom>
        </p:spPr>
      </p:pic>
      <p:pic>
        <p:nvPicPr>
          <p:cNvPr id="13" name="Picture 12" descr="Shape&#10;&#10;Description automatically generated">
            <a:extLst>
              <a:ext uri="{FF2B5EF4-FFF2-40B4-BE49-F238E27FC236}">
                <a16:creationId xmlns:a16="http://schemas.microsoft.com/office/drawing/2014/main" id="{447FBB7E-4856-8344-AA74-EB551C71578D}"/>
              </a:ext>
            </a:extLst>
          </p:cNvPr>
          <p:cNvPicPr>
            <a:picLocks noChangeAspect="1"/>
          </p:cNvPicPr>
          <p:nvPr/>
        </p:nvPicPr>
        <p:blipFill rotWithShape="1">
          <a:blip r:embed="rId3"/>
          <a:srcRect l="46895" t="15705" r="21621" b="14184"/>
          <a:stretch/>
        </p:blipFill>
        <p:spPr>
          <a:xfrm>
            <a:off x="6313714" y="1719951"/>
            <a:ext cx="2591429" cy="4808326"/>
          </a:xfrm>
          <a:prstGeom prst="rect">
            <a:avLst/>
          </a:prstGeom>
        </p:spPr>
      </p:pic>
      <p:pic>
        <p:nvPicPr>
          <p:cNvPr id="22" name="Picture 21" descr="Icon&#10;&#10;Description automatically generated">
            <a:extLst>
              <a:ext uri="{FF2B5EF4-FFF2-40B4-BE49-F238E27FC236}">
                <a16:creationId xmlns:a16="http://schemas.microsoft.com/office/drawing/2014/main" id="{E46B7331-C207-D348-9E64-5EC1B3551D08}"/>
              </a:ext>
            </a:extLst>
          </p:cNvPr>
          <p:cNvPicPr>
            <a:picLocks noChangeAspect="1"/>
          </p:cNvPicPr>
          <p:nvPr/>
        </p:nvPicPr>
        <p:blipFill>
          <a:blip r:embed="rId4"/>
          <a:stretch>
            <a:fillRect/>
          </a:stretch>
        </p:blipFill>
        <p:spPr>
          <a:xfrm>
            <a:off x="5609617" y="3429000"/>
            <a:ext cx="1246793" cy="1309133"/>
          </a:xfrm>
          <a:prstGeom prst="rect">
            <a:avLst/>
          </a:prstGeom>
        </p:spPr>
      </p:pic>
      <p:pic>
        <p:nvPicPr>
          <p:cNvPr id="3" name="Picture 2" descr="A picture containing text&#10;&#10;Description automatically generated">
            <a:extLst>
              <a:ext uri="{FF2B5EF4-FFF2-40B4-BE49-F238E27FC236}">
                <a16:creationId xmlns:a16="http://schemas.microsoft.com/office/drawing/2014/main" id="{F7919911-42D6-024D-92A8-B81A199982F0}"/>
              </a:ext>
            </a:extLst>
          </p:cNvPr>
          <p:cNvPicPr>
            <a:picLocks noChangeAspect="1"/>
          </p:cNvPicPr>
          <p:nvPr/>
        </p:nvPicPr>
        <p:blipFill>
          <a:blip r:embed="rId5"/>
          <a:stretch>
            <a:fillRect/>
          </a:stretch>
        </p:blipFill>
        <p:spPr>
          <a:xfrm>
            <a:off x="6799057" y="2151519"/>
            <a:ext cx="2260600" cy="2286000"/>
          </a:xfrm>
          <a:prstGeom prst="rect">
            <a:avLst/>
          </a:prstGeom>
        </p:spPr>
      </p:pic>
    </p:spTree>
    <p:extLst>
      <p:ext uri="{BB962C8B-B14F-4D97-AF65-F5344CB8AC3E}">
        <p14:creationId xmlns:p14="http://schemas.microsoft.com/office/powerpoint/2010/main" val="16104793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F5B3FDE-4C4C-3F47-8D25-2CF7A2B9A6D9}"/>
              </a:ext>
            </a:extLst>
          </p:cNvPr>
          <p:cNvCxnSpPr/>
          <p:nvPr/>
        </p:nvCxnSpPr>
        <p:spPr>
          <a:xfrm>
            <a:off x="238856" y="6528276"/>
            <a:ext cx="8666287" cy="0"/>
          </a:xfrm>
          <a:prstGeom prst="line">
            <a:avLst/>
          </a:prstGeom>
          <a:ln w="19050">
            <a:solidFill>
              <a:srgbClr val="E30613"/>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3239F1E1-CE16-2045-BE84-93C1136AE3DA}"/>
              </a:ext>
            </a:extLst>
          </p:cNvPr>
          <p:cNvSpPr/>
          <p:nvPr/>
        </p:nvSpPr>
        <p:spPr>
          <a:xfrm>
            <a:off x="130629" y="130628"/>
            <a:ext cx="8871858" cy="1113457"/>
          </a:xfrm>
          <a:prstGeom prst="rect">
            <a:avLst/>
          </a:prstGeom>
          <a:solidFill>
            <a:srgbClr val="98A522">
              <a:alpha val="959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4FD42B1A-2FFE-A34A-869F-67B6D0AC5FB8}"/>
              </a:ext>
            </a:extLst>
          </p:cNvPr>
          <p:cNvSpPr txBox="1"/>
          <p:nvPr/>
        </p:nvSpPr>
        <p:spPr>
          <a:xfrm>
            <a:off x="299358" y="2221812"/>
            <a:ext cx="4693557" cy="646331"/>
          </a:xfrm>
          <a:prstGeom prst="rect">
            <a:avLst/>
          </a:prstGeom>
          <a:noFill/>
        </p:spPr>
        <p:txBody>
          <a:bodyPr wrap="square" rtlCol="0">
            <a:spAutoFit/>
          </a:bodyPr>
          <a:lstStyle/>
          <a:p>
            <a:pPr lvl="0"/>
            <a:r>
              <a:rPr lang="en-GB" b="1" dirty="0">
                <a:solidFill>
                  <a:srgbClr val="E30613"/>
                </a:solidFill>
                <a:latin typeface="Sofia Pro Soft Bold" panose="020B0000000000000000" pitchFamily="34" charset="0"/>
              </a:rPr>
              <a:t>True</a:t>
            </a:r>
            <a:r>
              <a:rPr lang="en-GB" dirty="0">
                <a:latin typeface="Sofia Pro Light" pitchFamily="2" charset="77"/>
              </a:rPr>
              <a:t> or </a:t>
            </a:r>
            <a:r>
              <a:rPr lang="en-GB" b="1" dirty="0">
                <a:solidFill>
                  <a:srgbClr val="E30613"/>
                </a:solidFill>
                <a:latin typeface="Sofia Pro Soft Bold" panose="020B0000000000000000" pitchFamily="34" charset="0"/>
              </a:rPr>
              <a:t>false</a:t>
            </a:r>
            <a:r>
              <a:rPr lang="en-GB" dirty="0">
                <a:latin typeface="Sofia Pro Light" pitchFamily="2" charset="77"/>
              </a:rPr>
              <a:t>, it’s safe to cross railway tracks if there isn’t a train coming</a:t>
            </a:r>
          </a:p>
        </p:txBody>
      </p:sp>
      <p:sp>
        <p:nvSpPr>
          <p:cNvPr id="19" name="TextBox 18">
            <a:extLst>
              <a:ext uri="{FF2B5EF4-FFF2-40B4-BE49-F238E27FC236}">
                <a16:creationId xmlns:a16="http://schemas.microsoft.com/office/drawing/2014/main" id="{3AF0AEB7-6817-754E-9ECE-02B912F3DFFF}"/>
              </a:ext>
            </a:extLst>
          </p:cNvPr>
          <p:cNvSpPr txBox="1"/>
          <p:nvPr/>
        </p:nvSpPr>
        <p:spPr>
          <a:xfrm>
            <a:off x="308738" y="3175412"/>
            <a:ext cx="5206538" cy="2031325"/>
          </a:xfrm>
          <a:prstGeom prst="rect">
            <a:avLst/>
          </a:prstGeom>
          <a:noFill/>
        </p:spPr>
        <p:txBody>
          <a:bodyPr wrap="square" rtlCol="0">
            <a:spAutoFit/>
          </a:bodyPr>
          <a:lstStyle/>
          <a:p>
            <a:r>
              <a:rPr lang="en-GB" b="1" dirty="0">
                <a:solidFill>
                  <a:srgbClr val="E30613"/>
                </a:solidFill>
                <a:latin typeface="Sofia Pro Soft Bold" panose="020B0000000000000000" pitchFamily="34" charset="0"/>
              </a:rPr>
              <a:t>False</a:t>
            </a:r>
            <a:r>
              <a:rPr lang="en-GB" dirty="0">
                <a:solidFill>
                  <a:srgbClr val="636363"/>
                </a:solidFill>
                <a:latin typeface="Sofia Pro Soft Light" panose="020B0000000000000000" pitchFamily="34" charset="0"/>
              </a:rPr>
              <a:t>, it’s only safe if all of the safety signs tell you it’s safe to cross. Have the barriers returned to their upright position? Have the lights stopped flashing and the alarm sounding? In the event of a level crossing not having any barriers, have you </a:t>
            </a:r>
            <a:r>
              <a:rPr lang="en-GB" b="1" dirty="0">
                <a:solidFill>
                  <a:srgbClr val="636363"/>
                </a:solidFill>
                <a:latin typeface="Sofia Pro Soft Bold" panose="020B0000000000000000" pitchFamily="34" charset="0"/>
              </a:rPr>
              <a:t>stopped, looked and listened </a:t>
            </a:r>
            <a:r>
              <a:rPr lang="en-GB" dirty="0">
                <a:solidFill>
                  <a:srgbClr val="636363"/>
                </a:solidFill>
                <a:latin typeface="Sofia Pro Soft Light" panose="020B0000000000000000" pitchFamily="34" charset="0"/>
              </a:rPr>
              <a:t>to ensure it’s safe to cross?</a:t>
            </a:r>
          </a:p>
        </p:txBody>
      </p:sp>
      <p:sp>
        <p:nvSpPr>
          <p:cNvPr id="22" name="TextBox 21">
            <a:extLst>
              <a:ext uri="{FF2B5EF4-FFF2-40B4-BE49-F238E27FC236}">
                <a16:creationId xmlns:a16="http://schemas.microsoft.com/office/drawing/2014/main" id="{CF720995-1035-3747-B676-43CEF1A5E679}"/>
              </a:ext>
            </a:extLst>
          </p:cNvPr>
          <p:cNvSpPr txBox="1"/>
          <p:nvPr/>
        </p:nvSpPr>
        <p:spPr>
          <a:xfrm>
            <a:off x="259359" y="1409509"/>
            <a:ext cx="3891727" cy="738664"/>
          </a:xfrm>
          <a:prstGeom prst="rect">
            <a:avLst/>
          </a:prstGeom>
          <a:noFill/>
        </p:spPr>
        <p:txBody>
          <a:bodyPr wrap="square" rtlCol="0">
            <a:spAutoFit/>
          </a:bodyPr>
          <a:lstStyle/>
          <a:p>
            <a:r>
              <a:rPr lang="en-GB" sz="2400" dirty="0">
                <a:latin typeface="Sofia Pro Soft Medium" panose="020B0000000000000000" pitchFamily="34" charset="0"/>
              </a:rPr>
              <a:t>Question 1</a:t>
            </a:r>
          </a:p>
          <a:p>
            <a:endParaRPr lang="en-US" dirty="0"/>
          </a:p>
        </p:txBody>
      </p:sp>
      <p:pic>
        <p:nvPicPr>
          <p:cNvPr id="20" name="Picture 19" descr="A screenshot of a video game&#10;&#10;Description automatically generated">
            <a:extLst>
              <a:ext uri="{FF2B5EF4-FFF2-40B4-BE49-F238E27FC236}">
                <a16:creationId xmlns:a16="http://schemas.microsoft.com/office/drawing/2014/main" id="{4182B403-8EBA-5E4F-B8D1-7497CBFA55EC}"/>
              </a:ext>
            </a:extLst>
          </p:cNvPr>
          <p:cNvPicPr>
            <a:picLocks noChangeAspect="1"/>
          </p:cNvPicPr>
          <p:nvPr/>
        </p:nvPicPr>
        <p:blipFill>
          <a:blip r:embed="rId3"/>
          <a:stretch>
            <a:fillRect/>
          </a:stretch>
        </p:blipFill>
        <p:spPr>
          <a:xfrm>
            <a:off x="6233014" y="274230"/>
            <a:ext cx="2611628" cy="717816"/>
          </a:xfrm>
          <a:prstGeom prst="rect">
            <a:avLst/>
          </a:prstGeom>
        </p:spPr>
      </p:pic>
      <p:sp>
        <p:nvSpPr>
          <p:cNvPr id="21" name="TextBox 20">
            <a:extLst>
              <a:ext uri="{FF2B5EF4-FFF2-40B4-BE49-F238E27FC236}">
                <a16:creationId xmlns:a16="http://schemas.microsoft.com/office/drawing/2014/main" id="{56C1C9A2-8732-F34F-99B2-4C1FFB2FF2E2}"/>
              </a:ext>
            </a:extLst>
          </p:cNvPr>
          <p:cNvSpPr txBox="1"/>
          <p:nvPr/>
        </p:nvSpPr>
        <p:spPr>
          <a:xfrm>
            <a:off x="178356" y="6531086"/>
            <a:ext cx="2774129" cy="246221"/>
          </a:xfrm>
          <a:prstGeom prst="rect">
            <a:avLst/>
          </a:prstGeom>
          <a:noFill/>
        </p:spPr>
        <p:txBody>
          <a:bodyPr wrap="square" rtlCol="0">
            <a:spAutoFit/>
          </a:bodyPr>
          <a:lstStyle/>
          <a:p>
            <a:r>
              <a:rPr lang="en-US" sz="1000" b="1" dirty="0">
                <a:latin typeface="Sofia Pro Soft Bold" panose="020B0000000000000000" pitchFamily="34" charset="0"/>
              </a:rPr>
              <a:t>www.switchedonrailsafety.co.uk</a:t>
            </a:r>
          </a:p>
        </p:txBody>
      </p:sp>
      <p:sp>
        <p:nvSpPr>
          <p:cNvPr id="26" name="TextBox 25">
            <a:extLst>
              <a:ext uri="{FF2B5EF4-FFF2-40B4-BE49-F238E27FC236}">
                <a16:creationId xmlns:a16="http://schemas.microsoft.com/office/drawing/2014/main" id="{95520440-2ADF-EE49-97A7-B199BAA7A15B}"/>
              </a:ext>
            </a:extLst>
          </p:cNvPr>
          <p:cNvSpPr txBox="1"/>
          <p:nvPr/>
        </p:nvSpPr>
        <p:spPr>
          <a:xfrm>
            <a:off x="5457231" y="6567779"/>
            <a:ext cx="3508416" cy="230832"/>
          </a:xfrm>
          <a:prstGeom prst="rect">
            <a:avLst/>
          </a:prstGeom>
          <a:noFill/>
        </p:spPr>
        <p:txBody>
          <a:bodyPr wrap="square" rtlCol="0">
            <a:spAutoFit/>
          </a:bodyPr>
          <a:lstStyle/>
          <a:p>
            <a:pPr algn="r"/>
            <a:r>
              <a:rPr lang="en-US" sz="900" dirty="0">
                <a:solidFill>
                  <a:srgbClr val="939393"/>
                </a:solidFill>
                <a:latin typeface="Sofia Pro Soft Light" panose="020B0000000000000000" pitchFamily="34" charset="0"/>
              </a:rPr>
              <a:t>Who’s Switched On and safe for their next journey?	</a:t>
            </a:r>
            <a:fld id="{723553ED-0182-B840-AF6F-8803408E2544}" type="slidenum">
              <a:rPr lang="en-US" sz="900" smtClean="0">
                <a:solidFill>
                  <a:srgbClr val="939393"/>
                </a:solidFill>
                <a:latin typeface="Sofia Pro Soft Light" panose="020B0000000000000000" pitchFamily="34" charset="0"/>
              </a:rPr>
              <a:t>3</a:t>
            </a:fld>
            <a:r>
              <a:rPr lang="en-US" sz="900" dirty="0">
                <a:solidFill>
                  <a:srgbClr val="939393"/>
                </a:solidFill>
                <a:latin typeface="Sofia Pro Soft Light" panose="020B0000000000000000" pitchFamily="34" charset="0"/>
              </a:rPr>
              <a:t>   </a:t>
            </a:r>
          </a:p>
        </p:txBody>
      </p:sp>
      <p:pic>
        <p:nvPicPr>
          <p:cNvPr id="14" name="Picture 13" descr="Shape&#10;&#10;Description automatically generated">
            <a:extLst>
              <a:ext uri="{FF2B5EF4-FFF2-40B4-BE49-F238E27FC236}">
                <a16:creationId xmlns:a16="http://schemas.microsoft.com/office/drawing/2014/main" id="{62A838F9-2C0C-2E49-A1E6-E560DC7815A4}"/>
              </a:ext>
            </a:extLst>
          </p:cNvPr>
          <p:cNvPicPr>
            <a:picLocks noChangeAspect="1"/>
          </p:cNvPicPr>
          <p:nvPr/>
        </p:nvPicPr>
        <p:blipFill rotWithShape="1">
          <a:blip r:embed="rId4"/>
          <a:srcRect l="20620" t="15705" r="51915" b="14184"/>
          <a:stretch/>
        </p:blipFill>
        <p:spPr>
          <a:xfrm>
            <a:off x="6574662" y="1717141"/>
            <a:ext cx="2260600" cy="4808326"/>
          </a:xfrm>
          <a:prstGeom prst="rect">
            <a:avLst/>
          </a:prstGeom>
        </p:spPr>
      </p:pic>
      <p:pic>
        <p:nvPicPr>
          <p:cNvPr id="16" name="Picture 15" descr="Icon&#10;&#10;Description automatically generated">
            <a:extLst>
              <a:ext uri="{FF2B5EF4-FFF2-40B4-BE49-F238E27FC236}">
                <a16:creationId xmlns:a16="http://schemas.microsoft.com/office/drawing/2014/main" id="{F6F82A7D-DBF9-5B4C-90F9-D83CB1470A18}"/>
              </a:ext>
            </a:extLst>
          </p:cNvPr>
          <p:cNvPicPr>
            <a:picLocks noChangeAspect="1"/>
          </p:cNvPicPr>
          <p:nvPr/>
        </p:nvPicPr>
        <p:blipFill>
          <a:blip r:embed="rId5"/>
          <a:stretch>
            <a:fillRect/>
          </a:stretch>
        </p:blipFill>
        <p:spPr>
          <a:xfrm>
            <a:off x="5881384" y="4811486"/>
            <a:ext cx="1246793" cy="1309133"/>
          </a:xfrm>
          <a:prstGeom prst="rect">
            <a:avLst/>
          </a:prstGeom>
        </p:spPr>
      </p:pic>
      <p:pic>
        <p:nvPicPr>
          <p:cNvPr id="3" name="Picture 2" descr="Graphical user interface, application&#10;&#10;Description automatically generated">
            <a:extLst>
              <a:ext uri="{FF2B5EF4-FFF2-40B4-BE49-F238E27FC236}">
                <a16:creationId xmlns:a16="http://schemas.microsoft.com/office/drawing/2014/main" id="{0EF016CB-0382-994C-A01A-22DF14DFB18E}"/>
              </a:ext>
            </a:extLst>
          </p:cNvPr>
          <p:cNvPicPr>
            <a:picLocks noChangeAspect="1"/>
          </p:cNvPicPr>
          <p:nvPr/>
        </p:nvPicPr>
        <p:blipFill>
          <a:blip r:embed="rId6"/>
          <a:stretch>
            <a:fillRect/>
          </a:stretch>
        </p:blipFill>
        <p:spPr>
          <a:xfrm>
            <a:off x="6504780" y="3881577"/>
            <a:ext cx="2057400" cy="1854200"/>
          </a:xfrm>
          <a:prstGeom prst="rect">
            <a:avLst/>
          </a:prstGeom>
        </p:spPr>
      </p:pic>
      <p:pic>
        <p:nvPicPr>
          <p:cNvPr id="6" name="Picture 5" descr="A picture containing arrow&#10;&#10;Description automatically generated">
            <a:extLst>
              <a:ext uri="{FF2B5EF4-FFF2-40B4-BE49-F238E27FC236}">
                <a16:creationId xmlns:a16="http://schemas.microsoft.com/office/drawing/2014/main" id="{D3AC3EFF-4F57-2E42-8A10-1F00495A9BB3}"/>
              </a:ext>
            </a:extLst>
          </p:cNvPr>
          <p:cNvPicPr>
            <a:picLocks noChangeAspect="1"/>
          </p:cNvPicPr>
          <p:nvPr/>
        </p:nvPicPr>
        <p:blipFill>
          <a:blip r:embed="rId7"/>
          <a:stretch>
            <a:fillRect/>
          </a:stretch>
        </p:blipFill>
        <p:spPr>
          <a:xfrm>
            <a:off x="5517014" y="1567713"/>
            <a:ext cx="2654300" cy="2032000"/>
          </a:xfrm>
          <a:prstGeom prst="rect">
            <a:avLst/>
          </a:prstGeom>
        </p:spPr>
      </p:pic>
      <p:pic>
        <p:nvPicPr>
          <p:cNvPr id="25" name="Picture 24" descr="Icon&#10;&#10;Description automatically generated">
            <a:extLst>
              <a:ext uri="{FF2B5EF4-FFF2-40B4-BE49-F238E27FC236}">
                <a16:creationId xmlns:a16="http://schemas.microsoft.com/office/drawing/2014/main" id="{B145F946-BBD8-5545-ADA0-ED7CD095C79A}"/>
              </a:ext>
            </a:extLst>
          </p:cNvPr>
          <p:cNvPicPr>
            <a:picLocks noChangeAspect="1"/>
          </p:cNvPicPr>
          <p:nvPr/>
        </p:nvPicPr>
        <p:blipFill>
          <a:blip r:embed="rId5"/>
          <a:stretch>
            <a:fillRect/>
          </a:stretch>
        </p:blipFill>
        <p:spPr>
          <a:xfrm>
            <a:off x="5932862" y="3175412"/>
            <a:ext cx="1246793" cy="1309133"/>
          </a:xfrm>
          <a:prstGeom prst="rect">
            <a:avLst/>
          </a:prstGeom>
        </p:spPr>
      </p:pic>
    </p:spTree>
    <p:extLst>
      <p:ext uri="{BB962C8B-B14F-4D97-AF65-F5344CB8AC3E}">
        <p14:creationId xmlns:p14="http://schemas.microsoft.com/office/powerpoint/2010/main" val="2909636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F5B3FDE-4C4C-3F47-8D25-2CF7A2B9A6D9}"/>
              </a:ext>
            </a:extLst>
          </p:cNvPr>
          <p:cNvCxnSpPr/>
          <p:nvPr/>
        </p:nvCxnSpPr>
        <p:spPr>
          <a:xfrm>
            <a:off x="238856" y="6528276"/>
            <a:ext cx="8666287" cy="0"/>
          </a:xfrm>
          <a:prstGeom prst="line">
            <a:avLst/>
          </a:prstGeom>
          <a:ln w="19050">
            <a:solidFill>
              <a:srgbClr val="E30613"/>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3239F1E1-CE16-2045-BE84-93C1136AE3DA}"/>
              </a:ext>
            </a:extLst>
          </p:cNvPr>
          <p:cNvSpPr/>
          <p:nvPr/>
        </p:nvSpPr>
        <p:spPr>
          <a:xfrm>
            <a:off x="130629" y="130628"/>
            <a:ext cx="8871858" cy="1113457"/>
          </a:xfrm>
          <a:prstGeom prst="rect">
            <a:avLst/>
          </a:prstGeom>
          <a:solidFill>
            <a:srgbClr val="98A522">
              <a:alpha val="959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4FD42B1A-2FFE-A34A-869F-67B6D0AC5FB8}"/>
              </a:ext>
            </a:extLst>
          </p:cNvPr>
          <p:cNvSpPr txBox="1"/>
          <p:nvPr/>
        </p:nvSpPr>
        <p:spPr>
          <a:xfrm>
            <a:off x="299358" y="2221812"/>
            <a:ext cx="4693557" cy="369332"/>
          </a:xfrm>
          <a:prstGeom prst="rect">
            <a:avLst/>
          </a:prstGeom>
          <a:noFill/>
        </p:spPr>
        <p:txBody>
          <a:bodyPr wrap="square" rtlCol="0">
            <a:spAutoFit/>
          </a:bodyPr>
          <a:lstStyle/>
          <a:p>
            <a:pPr>
              <a:spcAft>
                <a:spcPts val="600"/>
              </a:spcAft>
            </a:pPr>
            <a:r>
              <a:rPr lang="en-GB" dirty="0">
                <a:latin typeface="Sofia Pro Light" pitchFamily="2" charset="77"/>
              </a:rPr>
              <a:t>On average, a train is as heavy as…</a:t>
            </a:r>
          </a:p>
        </p:txBody>
      </p:sp>
      <p:sp>
        <p:nvSpPr>
          <p:cNvPr id="19" name="TextBox 18">
            <a:extLst>
              <a:ext uri="{FF2B5EF4-FFF2-40B4-BE49-F238E27FC236}">
                <a16:creationId xmlns:a16="http://schemas.microsoft.com/office/drawing/2014/main" id="{3AF0AEB7-6817-754E-9ECE-02B912F3DFFF}"/>
              </a:ext>
            </a:extLst>
          </p:cNvPr>
          <p:cNvSpPr txBox="1"/>
          <p:nvPr/>
        </p:nvSpPr>
        <p:spPr>
          <a:xfrm>
            <a:off x="299358" y="2782231"/>
            <a:ext cx="4263262" cy="1670265"/>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GB" dirty="0">
                <a:solidFill>
                  <a:srgbClr val="636363"/>
                </a:solidFill>
                <a:latin typeface="Sofia Pro Light" pitchFamily="2" charset="77"/>
              </a:rPr>
              <a:t>200 tonnes</a:t>
            </a:r>
          </a:p>
          <a:p>
            <a:pPr marL="285750" indent="-285750">
              <a:lnSpc>
                <a:spcPct val="200000"/>
              </a:lnSpc>
              <a:buFont typeface="Arial" panose="020B0604020202020204" pitchFamily="34" charset="0"/>
              <a:buChar char="•"/>
            </a:pPr>
            <a:r>
              <a:rPr lang="en-GB" dirty="0">
                <a:solidFill>
                  <a:srgbClr val="636363"/>
                </a:solidFill>
                <a:latin typeface="Sofia Pro Light" pitchFamily="2" charset="77"/>
              </a:rPr>
              <a:t>400 tonnes</a:t>
            </a:r>
          </a:p>
          <a:p>
            <a:pPr marL="285750" indent="-285750">
              <a:lnSpc>
                <a:spcPct val="200000"/>
              </a:lnSpc>
              <a:buFont typeface="Arial" panose="020B0604020202020204" pitchFamily="34" charset="0"/>
              <a:buChar char="•"/>
            </a:pPr>
            <a:r>
              <a:rPr lang="en-GB" dirty="0">
                <a:solidFill>
                  <a:srgbClr val="636363"/>
                </a:solidFill>
                <a:latin typeface="Sofia Pro Light" pitchFamily="2" charset="77"/>
              </a:rPr>
              <a:t>600 tonnes</a:t>
            </a:r>
          </a:p>
        </p:txBody>
      </p:sp>
      <p:sp>
        <p:nvSpPr>
          <p:cNvPr id="22" name="TextBox 21">
            <a:extLst>
              <a:ext uri="{FF2B5EF4-FFF2-40B4-BE49-F238E27FC236}">
                <a16:creationId xmlns:a16="http://schemas.microsoft.com/office/drawing/2014/main" id="{CF720995-1035-3747-B676-43CEF1A5E679}"/>
              </a:ext>
            </a:extLst>
          </p:cNvPr>
          <p:cNvSpPr txBox="1"/>
          <p:nvPr/>
        </p:nvSpPr>
        <p:spPr>
          <a:xfrm>
            <a:off x="259359" y="1409509"/>
            <a:ext cx="3891727" cy="738664"/>
          </a:xfrm>
          <a:prstGeom prst="rect">
            <a:avLst/>
          </a:prstGeom>
          <a:noFill/>
        </p:spPr>
        <p:txBody>
          <a:bodyPr wrap="square" rtlCol="0">
            <a:spAutoFit/>
          </a:bodyPr>
          <a:lstStyle/>
          <a:p>
            <a:r>
              <a:rPr lang="en-GB" sz="2400" dirty="0">
                <a:latin typeface="Sofia Pro Soft Medium" panose="020B0000000000000000" pitchFamily="34" charset="0"/>
              </a:rPr>
              <a:t>Question 2</a:t>
            </a:r>
          </a:p>
          <a:p>
            <a:endParaRPr lang="en-US" dirty="0"/>
          </a:p>
        </p:txBody>
      </p:sp>
      <p:pic>
        <p:nvPicPr>
          <p:cNvPr id="20" name="Picture 19" descr="A screenshot of a video game&#10;&#10;Description automatically generated">
            <a:extLst>
              <a:ext uri="{FF2B5EF4-FFF2-40B4-BE49-F238E27FC236}">
                <a16:creationId xmlns:a16="http://schemas.microsoft.com/office/drawing/2014/main" id="{5820110D-0BD5-284B-9B47-FDAFBE11E644}"/>
              </a:ext>
            </a:extLst>
          </p:cNvPr>
          <p:cNvPicPr>
            <a:picLocks noChangeAspect="1"/>
          </p:cNvPicPr>
          <p:nvPr/>
        </p:nvPicPr>
        <p:blipFill>
          <a:blip r:embed="rId2"/>
          <a:stretch>
            <a:fillRect/>
          </a:stretch>
        </p:blipFill>
        <p:spPr>
          <a:xfrm>
            <a:off x="6233014" y="274230"/>
            <a:ext cx="2611628" cy="717816"/>
          </a:xfrm>
          <a:prstGeom prst="rect">
            <a:avLst/>
          </a:prstGeom>
        </p:spPr>
      </p:pic>
      <p:sp>
        <p:nvSpPr>
          <p:cNvPr id="21" name="TextBox 20">
            <a:extLst>
              <a:ext uri="{FF2B5EF4-FFF2-40B4-BE49-F238E27FC236}">
                <a16:creationId xmlns:a16="http://schemas.microsoft.com/office/drawing/2014/main" id="{7F383926-2EEC-1C42-A23A-7E8641123E53}"/>
              </a:ext>
            </a:extLst>
          </p:cNvPr>
          <p:cNvSpPr txBox="1"/>
          <p:nvPr/>
        </p:nvSpPr>
        <p:spPr>
          <a:xfrm>
            <a:off x="178356" y="6531086"/>
            <a:ext cx="2774129" cy="246221"/>
          </a:xfrm>
          <a:prstGeom prst="rect">
            <a:avLst/>
          </a:prstGeom>
          <a:noFill/>
        </p:spPr>
        <p:txBody>
          <a:bodyPr wrap="square" rtlCol="0">
            <a:spAutoFit/>
          </a:bodyPr>
          <a:lstStyle/>
          <a:p>
            <a:r>
              <a:rPr lang="en-US" sz="1000" b="1" dirty="0">
                <a:latin typeface="Sofia Pro Soft Bold" panose="020B0000000000000000" pitchFamily="34" charset="0"/>
              </a:rPr>
              <a:t>www.switchedonrailsafety.co.uk</a:t>
            </a:r>
          </a:p>
        </p:txBody>
      </p:sp>
      <p:sp>
        <p:nvSpPr>
          <p:cNvPr id="24" name="TextBox 23">
            <a:extLst>
              <a:ext uri="{FF2B5EF4-FFF2-40B4-BE49-F238E27FC236}">
                <a16:creationId xmlns:a16="http://schemas.microsoft.com/office/drawing/2014/main" id="{210224EE-5326-104A-A137-8A15EBD159B3}"/>
              </a:ext>
            </a:extLst>
          </p:cNvPr>
          <p:cNvSpPr txBox="1"/>
          <p:nvPr/>
        </p:nvSpPr>
        <p:spPr>
          <a:xfrm>
            <a:off x="5457231" y="6567779"/>
            <a:ext cx="3508416" cy="230832"/>
          </a:xfrm>
          <a:prstGeom prst="rect">
            <a:avLst/>
          </a:prstGeom>
          <a:noFill/>
        </p:spPr>
        <p:txBody>
          <a:bodyPr wrap="square" rtlCol="0">
            <a:spAutoFit/>
          </a:bodyPr>
          <a:lstStyle/>
          <a:p>
            <a:pPr algn="r"/>
            <a:r>
              <a:rPr lang="en-US" sz="900" dirty="0">
                <a:solidFill>
                  <a:srgbClr val="939393"/>
                </a:solidFill>
                <a:latin typeface="Sofia Pro Soft Light" panose="020B0000000000000000" pitchFamily="34" charset="0"/>
              </a:rPr>
              <a:t>Who’s Switched On and safe for their next journey?	</a:t>
            </a:r>
            <a:fld id="{723553ED-0182-B840-AF6F-8803408E2544}" type="slidenum">
              <a:rPr lang="en-US" sz="900" smtClean="0">
                <a:solidFill>
                  <a:srgbClr val="939393"/>
                </a:solidFill>
                <a:latin typeface="Sofia Pro Soft Light" panose="020B0000000000000000" pitchFamily="34" charset="0"/>
              </a:rPr>
              <a:t>4</a:t>
            </a:fld>
            <a:r>
              <a:rPr lang="en-US" sz="900" dirty="0">
                <a:solidFill>
                  <a:srgbClr val="939393"/>
                </a:solidFill>
                <a:latin typeface="Sofia Pro Soft Light" panose="020B0000000000000000" pitchFamily="34" charset="0"/>
              </a:rPr>
              <a:t>   </a:t>
            </a:r>
          </a:p>
        </p:txBody>
      </p:sp>
      <p:sp>
        <p:nvSpPr>
          <p:cNvPr id="6" name="Oval 5">
            <a:extLst>
              <a:ext uri="{FF2B5EF4-FFF2-40B4-BE49-F238E27FC236}">
                <a16:creationId xmlns:a16="http://schemas.microsoft.com/office/drawing/2014/main" id="{CD64CF8A-638C-A44F-8C37-CCB1FE6B5CB1}"/>
              </a:ext>
            </a:extLst>
          </p:cNvPr>
          <p:cNvSpPr/>
          <p:nvPr/>
        </p:nvSpPr>
        <p:spPr>
          <a:xfrm>
            <a:off x="238856" y="3429000"/>
            <a:ext cx="1851201" cy="555171"/>
          </a:xfrm>
          <a:prstGeom prst="ellipse">
            <a:avLst/>
          </a:prstGeom>
          <a:noFill/>
          <a:ln w="31750">
            <a:solidFill>
              <a:srgbClr val="E306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Shape&#10;&#10;Description automatically generated">
            <a:extLst>
              <a:ext uri="{FF2B5EF4-FFF2-40B4-BE49-F238E27FC236}">
                <a16:creationId xmlns:a16="http://schemas.microsoft.com/office/drawing/2014/main" id="{73041219-CFEB-F241-AD69-DD1CC38EB27E}"/>
              </a:ext>
            </a:extLst>
          </p:cNvPr>
          <p:cNvPicPr>
            <a:picLocks noChangeAspect="1"/>
          </p:cNvPicPr>
          <p:nvPr/>
        </p:nvPicPr>
        <p:blipFill rotWithShape="1">
          <a:blip r:embed="rId3"/>
          <a:srcRect l="803" t="15705" r="51914" b="14184"/>
          <a:stretch/>
        </p:blipFill>
        <p:spPr>
          <a:xfrm>
            <a:off x="4952915" y="1739702"/>
            <a:ext cx="3891727" cy="4808326"/>
          </a:xfrm>
          <a:prstGeom prst="rect">
            <a:avLst/>
          </a:prstGeom>
        </p:spPr>
      </p:pic>
      <p:pic>
        <p:nvPicPr>
          <p:cNvPr id="4" name="Picture 3" descr="Graphical user interface&#10;&#10;Description automatically generated">
            <a:extLst>
              <a:ext uri="{FF2B5EF4-FFF2-40B4-BE49-F238E27FC236}">
                <a16:creationId xmlns:a16="http://schemas.microsoft.com/office/drawing/2014/main" id="{419A6EB2-7699-2241-A0F5-60E3AE5AAF30}"/>
              </a:ext>
            </a:extLst>
          </p:cNvPr>
          <p:cNvPicPr>
            <a:picLocks noChangeAspect="1"/>
          </p:cNvPicPr>
          <p:nvPr/>
        </p:nvPicPr>
        <p:blipFill>
          <a:blip r:embed="rId4"/>
          <a:stretch>
            <a:fillRect/>
          </a:stretch>
        </p:blipFill>
        <p:spPr>
          <a:xfrm>
            <a:off x="6195193" y="2019710"/>
            <a:ext cx="2679700" cy="2540000"/>
          </a:xfrm>
          <a:prstGeom prst="rect">
            <a:avLst/>
          </a:prstGeom>
        </p:spPr>
      </p:pic>
      <p:pic>
        <p:nvPicPr>
          <p:cNvPr id="9" name="Picture 8" descr="A picture containing windmill&#10;&#10;Description automatically generated">
            <a:extLst>
              <a:ext uri="{FF2B5EF4-FFF2-40B4-BE49-F238E27FC236}">
                <a16:creationId xmlns:a16="http://schemas.microsoft.com/office/drawing/2014/main" id="{6B83DBA9-1EA7-9B4A-A13C-75264D83DC23}"/>
              </a:ext>
            </a:extLst>
          </p:cNvPr>
          <p:cNvPicPr>
            <a:picLocks noChangeAspect="1"/>
          </p:cNvPicPr>
          <p:nvPr/>
        </p:nvPicPr>
        <p:blipFill>
          <a:blip r:embed="rId5"/>
          <a:stretch>
            <a:fillRect/>
          </a:stretch>
        </p:blipFill>
        <p:spPr>
          <a:xfrm>
            <a:off x="3191543" y="4426386"/>
            <a:ext cx="4019896" cy="2082139"/>
          </a:xfrm>
          <a:prstGeom prst="rect">
            <a:avLst/>
          </a:prstGeom>
        </p:spPr>
      </p:pic>
      <p:pic>
        <p:nvPicPr>
          <p:cNvPr id="25" name="Picture 24" descr="Icon&#10;&#10;Description automatically generated">
            <a:extLst>
              <a:ext uri="{FF2B5EF4-FFF2-40B4-BE49-F238E27FC236}">
                <a16:creationId xmlns:a16="http://schemas.microsoft.com/office/drawing/2014/main" id="{0C0ECEA6-0947-EE4F-ABB5-8684F3FA08AA}"/>
              </a:ext>
            </a:extLst>
          </p:cNvPr>
          <p:cNvPicPr>
            <a:picLocks noChangeAspect="1"/>
          </p:cNvPicPr>
          <p:nvPr/>
        </p:nvPicPr>
        <p:blipFill>
          <a:blip r:embed="rId6"/>
          <a:stretch>
            <a:fillRect/>
          </a:stretch>
        </p:blipFill>
        <p:spPr>
          <a:xfrm>
            <a:off x="4210438" y="2596798"/>
            <a:ext cx="1246793" cy="1309133"/>
          </a:xfrm>
          <a:prstGeom prst="rect">
            <a:avLst/>
          </a:prstGeom>
        </p:spPr>
      </p:pic>
    </p:spTree>
    <p:extLst>
      <p:ext uri="{BB962C8B-B14F-4D97-AF65-F5344CB8AC3E}">
        <p14:creationId xmlns:p14="http://schemas.microsoft.com/office/powerpoint/2010/main" val="1307871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F5B3FDE-4C4C-3F47-8D25-2CF7A2B9A6D9}"/>
              </a:ext>
            </a:extLst>
          </p:cNvPr>
          <p:cNvCxnSpPr/>
          <p:nvPr/>
        </p:nvCxnSpPr>
        <p:spPr>
          <a:xfrm>
            <a:off x="238856" y="6528276"/>
            <a:ext cx="8666287" cy="0"/>
          </a:xfrm>
          <a:prstGeom prst="line">
            <a:avLst/>
          </a:prstGeom>
          <a:ln w="19050">
            <a:solidFill>
              <a:srgbClr val="E30613"/>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3239F1E1-CE16-2045-BE84-93C1136AE3DA}"/>
              </a:ext>
            </a:extLst>
          </p:cNvPr>
          <p:cNvSpPr/>
          <p:nvPr/>
        </p:nvSpPr>
        <p:spPr>
          <a:xfrm>
            <a:off x="130629" y="130628"/>
            <a:ext cx="8871858" cy="1113457"/>
          </a:xfrm>
          <a:prstGeom prst="rect">
            <a:avLst/>
          </a:prstGeom>
          <a:solidFill>
            <a:srgbClr val="98A522">
              <a:alpha val="959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4FD42B1A-2FFE-A34A-869F-67B6D0AC5FB8}"/>
              </a:ext>
            </a:extLst>
          </p:cNvPr>
          <p:cNvSpPr txBox="1"/>
          <p:nvPr/>
        </p:nvSpPr>
        <p:spPr>
          <a:xfrm>
            <a:off x="299358" y="2221812"/>
            <a:ext cx="4927160" cy="646331"/>
          </a:xfrm>
          <a:prstGeom prst="rect">
            <a:avLst/>
          </a:prstGeom>
          <a:noFill/>
        </p:spPr>
        <p:txBody>
          <a:bodyPr wrap="square" rtlCol="0">
            <a:spAutoFit/>
          </a:bodyPr>
          <a:lstStyle/>
          <a:p>
            <a:pPr lvl="0"/>
            <a:r>
              <a:rPr lang="en-GB" dirty="0">
                <a:latin typeface="Sofia Pro Soft Light" panose="020B0000000000000000" pitchFamily="34" charset="0"/>
              </a:rPr>
              <a:t>It takes a high-speed train how many lengths of a football pitch to stop?</a:t>
            </a:r>
          </a:p>
        </p:txBody>
      </p:sp>
      <p:sp>
        <p:nvSpPr>
          <p:cNvPr id="22" name="TextBox 21">
            <a:extLst>
              <a:ext uri="{FF2B5EF4-FFF2-40B4-BE49-F238E27FC236}">
                <a16:creationId xmlns:a16="http://schemas.microsoft.com/office/drawing/2014/main" id="{CF720995-1035-3747-B676-43CEF1A5E679}"/>
              </a:ext>
            </a:extLst>
          </p:cNvPr>
          <p:cNvSpPr txBox="1"/>
          <p:nvPr/>
        </p:nvSpPr>
        <p:spPr>
          <a:xfrm>
            <a:off x="259359" y="1409509"/>
            <a:ext cx="3891727" cy="738664"/>
          </a:xfrm>
          <a:prstGeom prst="rect">
            <a:avLst/>
          </a:prstGeom>
          <a:noFill/>
        </p:spPr>
        <p:txBody>
          <a:bodyPr wrap="square" rtlCol="0">
            <a:spAutoFit/>
          </a:bodyPr>
          <a:lstStyle/>
          <a:p>
            <a:r>
              <a:rPr lang="en-GB" sz="2400" dirty="0">
                <a:latin typeface="Sofia Pro Soft Medium" panose="020B0000000000000000" pitchFamily="34" charset="0"/>
              </a:rPr>
              <a:t>Question 3</a:t>
            </a:r>
          </a:p>
          <a:p>
            <a:endParaRPr lang="en-US" dirty="0"/>
          </a:p>
        </p:txBody>
      </p:sp>
      <p:sp>
        <p:nvSpPr>
          <p:cNvPr id="17" name="TextBox 16">
            <a:extLst>
              <a:ext uri="{FF2B5EF4-FFF2-40B4-BE49-F238E27FC236}">
                <a16:creationId xmlns:a16="http://schemas.microsoft.com/office/drawing/2014/main" id="{AB23AEDE-7AF4-964D-A32D-F3B91ACBA78B}"/>
              </a:ext>
            </a:extLst>
          </p:cNvPr>
          <p:cNvSpPr txBox="1"/>
          <p:nvPr/>
        </p:nvSpPr>
        <p:spPr>
          <a:xfrm>
            <a:off x="303296" y="3010737"/>
            <a:ext cx="4263262" cy="1670265"/>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GB" dirty="0">
                <a:solidFill>
                  <a:srgbClr val="636363"/>
                </a:solidFill>
                <a:latin typeface="Sofia Pro Light" pitchFamily="2" charset="77"/>
              </a:rPr>
              <a:t>5 football pitches</a:t>
            </a:r>
          </a:p>
          <a:p>
            <a:pPr marL="285750" indent="-285750">
              <a:lnSpc>
                <a:spcPct val="200000"/>
              </a:lnSpc>
              <a:buFont typeface="Arial" panose="020B0604020202020204" pitchFamily="34" charset="0"/>
              <a:buChar char="•"/>
            </a:pPr>
            <a:r>
              <a:rPr lang="en-GB" dirty="0">
                <a:solidFill>
                  <a:srgbClr val="636363"/>
                </a:solidFill>
                <a:latin typeface="Sofia Pro Light" pitchFamily="2" charset="77"/>
              </a:rPr>
              <a:t>10 football pitches</a:t>
            </a:r>
          </a:p>
          <a:p>
            <a:pPr marL="285750" indent="-285750">
              <a:lnSpc>
                <a:spcPct val="200000"/>
              </a:lnSpc>
              <a:buFont typeface="Arial" panose="020B0604020202020204" pitchFamily="34" charset="0"/>
              <a:buChar char="•"/>
            </a:pPr>
            <a:r>
              <a:rPr lang="en-GB" dirty="0">
                <a:solidFill>
                  <a:srgbClr val="636363"/>
                </a:solidFill>
                <a:latin typeface="Sofia Pro Light" pitchFamily="2" charset="77"/>
              </a:rPr>
              <a:t>20 football pitches</a:t>
            </a:r>
          </a:p>
        </p:txBody>
      </p:sp>
      <p:pic>
        <p:nvPicPr>
          <p:cNvPr id="12" name="Picture 11" descr="A screenshot of a video game&#10;&#10;Description automatically generated">
            <a:extLst>
              <a:ext uri="{FF2B5EF4-FFF2-40B4-BE49-F238E27FC236}">
                <a16:creationId xmlns:a16="http://schemas.microsoft.com/office/drawing/2014/main" id="{1E3C2C7A-13E7-9D4B-B2CC-CCC982886AC4}"/>
              </a:ext>
            </a:extLst>
          </p:cNvPr>
          <p:cNvPicPr>
            <a:picLocks noChangeAspect="1"/>
          </p:cNvPicPr>
          <p:nvPr/>
        </p:nvPicPr>
        <p:blipFill>
          <a:blip r:embed="rId2"/>
          <a:stretch>
            <a:fillRect/>
          </a:stretch>
        </p:blipFill>
        <p:spPr>
          <a:xfrm>
            <a:off x="6233014" y="274230"/>
            <a:ext cx="2611628" cy="717816"/>
          </a:xfrm>
          <a:prstGeom prst="rect">
            <a:avLst/>
          </a:prstGeom>
        </p:spPr>
      </p:pic>
      <p:sp>
        <p:nvSpPr>
          <p:cNvPr id="18" name="TextBox 17">
            <a:extLst>
              <a:ext uri="{FF2B5EF4-FFF2-40B4-BE49-F238E27FC236}">
                <a16:creationId xmlns:a16="http://schemas.microsoft.com/office/drawing/2014/main" id="{3EF9F5B1-6AE9-D34A-9499-260768041EBB}"/>
              </a:ext>
            </a:extLst>
          </p:cNvPr>
          <p:cNvSpPr txBox="1"/>
          <p:nvPr/>
        </p:nvSpPr>
        <p:spPr>
          <a:xfrm>
            <a:off x="178356" y="6531086"/>
            <a:ext cx="2774129" cy="246221"/>
          </a:xfrm>
          <a:prstGeom prst="rect">
            <a:avLst/>
          </a:prstGeom>
          <a:noFill/>
        </p:spPr>
        <p:txBody>
          <a:bodyPr wrap="square" rtlCol="0">
            <a:spAutoFit/>
          </a:bodyPr>
          <a:lstStyle/>
          <a:p>
            <a:r>
              <a:rPr lang="en-US" sz="1000" b="1" dirty="0">
                <a:latin typeface="Sofia Pro Soft Bold" panose="020B0000000000000000" pitchFamily="34" charset="0"/>
              </a:rPr>
              <a:t>www.switchedonrailsafety.co.uk</a:t>
            </a:r>
          </a:p>
        </p:txBody>
      </p:sp>
      <p:sp>
        <p:nvSpPr>
          <p:cNvPr id="19" name="TextBox 18">
            <a:extLst>
              <a:ext uri="{FF2B5EF4-FFF2-40B4-BE49-F238E27FC236}">
                <a16:creationId xmlns:a16="http://schemas.microsoft.com/office/drawing/2014/main" id="{93058A70-A833-DA47-9A9F-57D2E750133D}"/>
              </a:ext>
            </a:extLst>
          </p:cNvPr>
          <p:cNvSpPr txBox="1"/>
          <p:nvPr/>
        </p:nvSpPr>
        <p:spPr>
          <a:xfrm>
            <a:off x="5457231" y="6567779"/>
            <a:ext cx="3508416" cy="230832"/>
          </a:xfrm>
          <a:prstGeom prst="rect">
            <a:avLst/>
          </a:prstGeom>
          <a:noFill/>
        </p:spPr>
        <p:txBody>
          <a:bodyPr wrap="square" rtlCol="0">
            <a:spAutoFit/>
          </a:bodyPr>
          <a:lstStyle/>
          <a:p>
            <a:pPr algn="r"/>
            <a:r>
              <a:rPr lang="en-US" sz="900" dirty="0">
                <a:solidFill>
                  <a:srgbClr val="939393"/>
                </a:solidFill>
                <a:latin typeface="Sofia Pro Soft Light" panose="020B0000000000000000" pitchFamily="34" charset="0"/>
              </a:rPr>
              <a:t>Who’s Switched On and safe for their next journey?	</a:t>
            </a:r>
            <a:fld id="{723553ED-0182-B840-AF6F-8803408E2544}" type="slidenum">
              <a:rPr lang="en-US" sz="900" smtClean="0">
                <a:solidFill>
                  <a:srgbClr val="939393"/>
                </a:solidFill>
                <a:latin typeface="Sofia Pro Soft Light" panose="020B0000000000000000" pitchFamily="34" charset="0"/>
              </a:rPr>
              <a:t>5</a:t>
            </a:fld>
            <a:r>
              <a:rPr lang="en-US" sz="900" dirty="0">
                <a:solidFill>
                  <a:srgbClr val="939393"/>
                </a:solidFill>
                <a:latin typeface="Sofia Pro Soft Light" panose="020B0000000000000000" pitchFamily="34" charset="0"/>
              </a:rPr>
              <a:t>   </a:t>
            </a:r>
          </a:p>
        </p:txBody>
      </p:sp>
      <p:sp>
        <p:nvSpPr>
          <p:cNvPr id="20" name="Oval 19">
            <a:extLst>
              <a:ext uri="{FF2B5EF4-FFF2-40B4-BE49-F238E27FC236}">
                <a16:creationId xmlns:a16="http://schemas.microsoft.com/office/drawing/2014/main" id="{04329111-8DEC-0B47-823C-F365AC24EBFD}"/>
              </a:ext>
            </a:extLst>
          </p:cNvPr>
          <p:cNvSpPr/>
          <p:nvPr/>
        </p:nvSpPr>
        <p:spPr>
          <a:xfrm>
            <a:off x="478971" y="4199483"/>
            <a:ext cx="2351315" cy="602341"/>
          </a:xfrm>
          <a:prstGeom prst="ellipse">
            <a:avLst/>
          </a:prstGeom>
          <a:noFill/>
          <a:ln w="31750">
            <a:solidFill>
              <a:srgbClr val="E306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Shape&#10;&#10;Description automatically generated">
            <a:extLst>
              <a:ext uri="{FF2B5EF4-FFF2-40B4-BE49-F238E27FC236}">
                <a16:creationId xmlns:a16="http://schemas.microsoft.com/office/drawing/2014/main" id="{5E5E582A-8820-4149-AE8A-91F8CD2B6B69}"/>
              </a:ext>
            </a:extLst>
          </p:cNvPr>
          <p:cNvPicPr>
            <a:picLocks noChangeAspect="1"/>
          </p:cNvPicPr>
          <p:nvPr/>
        </p:nvPicPr>
        <p:blipFill rotWithShape="1">
          <a:blip r:embed="rId3"/>
          <a:srcRect l="45569" t="16811" r="20368" b="6427"/>
          <a:stretch/>
        </p:blipFill>
        <p:spPr>
          <a:xfrm>
            <a:off x="5376224" y="1192900"/>
            <a:ext cx="3508417" cy="5264441"/>
          </a:xfrm>
          <a:prstGeom prst="rect">
            <a:avLst/>
          </a:prstGeom>
        </p:spPr>
      </p:pic>
      <p:pic>
        <p:nvPicPr>
          <p:cNvPr id="3" name="Picture 2" descr="A picture containing text&#10;&#10;Description automatically generated">
            <a:extLst>
              <a:ext uri="{FF2B5EF4-FFF2-40B4-BE49-F238E27FC236}">
                <a16:creationId xmlns:a16="http://schemas.microsoft.com/office/drawing/2014/main" id="{6982C356-C44E-984C-8548-6D6A28166C77}"/>
              </a:ext>
            </a:extLst>
          </p:cNvPr>
          <p:cNvPicPr>
            <a:picLocks noChangeAspect="1"/>
          </p:cNvPicPr>
          <p:nvPr/>
        </p:nvPicPr>
        <p:blipFill>
          <a:blip r:embed="rId4"/>
          <a:stretch>
            <a:fillRect/>
          </a:stretch>
        </p:blipFill>
        <p:spPr>
          <a:xfrm>
            <a:off x="3948469" y="3539826"/>
            <a:ext cx="2855509" cy="2245021"/>
          </a:xfrm>
          <a:prstGeom prst="rect">
            <a:avLst/>
          </a:prstGeom>
        </p:spPr>
      </p:pic>
      <p:pic>
        <p:nvPicPr>
          <p:cNvPr id="16" name="Picture 15" descr="Icon&#10;&#10;Description automatically generated">
            <a:extLst>
              <a:ext uri="{FF2B5EF4-FFF2-40B4-BE49-F238E27FC236}">
                <a16:creationId xmlns:a16="http://schemas.microsoft.com/office/drawing/2014/main" id="{FFAFFFBC-13B9-7B48-BE8F-C910D7DD7105}"/>
              </a:ext>
            </a:extLst>
          </p:cNvPr>
          <p:cNvPicPr>
            <a:picLocks noChangeAspect="1"/>
          </p:cNvPicPr>
          <p:nvPr/>
        </p:nvPicPr>
        <p:blipFill>
          <a:blip r:embed="rId5"/>
          <a:stretch>
            <a:fillRect/>
          </a:stretch>
        </p:blipFill>
        <p:spPr>
          <a:xfrm>
            <a:off x="4677975" y="3110571"/>
            <a:ext cx="1246793" cy="1309133"/>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630E4E84-3098-EF46-AF6A-7C54ED5EB799}"/>
              </a:ext>
            </a:extLst>
          </p:cNvPr>
          <p:cNvPicPr>
            <a:picLocks noChangeAspect="1"/>
          </p:cNvPicPr>
          <p:nvPr/>
        </p:nvPicPr>
        <p:blipFill>
          <a:blip r:embed="rId6"/>
          <a:stretch>
            <a:fillRect/>
          </a:stretch>
        </p:blipFill>
        <p:spPr>
          <a:xfrm>
            <a:off x="7053658" y="4451255"/>
            <a:ext cx="2316146" cy="1974239"/>
          </a:xfrm>
          <a:prstGeom prst="rect">
            <a:avLst/>
          </a:prstGeom>
        </p:spPr>
      </p:pic>
    </p:spTree>
    <p:extLst>
      <p:ext uri="{BB962C8B-B14F-4D97-AF65-F5344CB8AC3E}">
        <p14:creationId xmlns:p14="http://schemas.microsoft.com/office/powerpoint/2010/main" val="3349491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F5B3FDE-4C4C-3F47-8D25-2CF7A2B9A6D9}"/>
              </a:ext>
            </a:extLst>
          </p:cNvPr>
          <p:cNvCxnSpPr/>
          <p:nvPr/>
        </p:nvCxnSpPr>
        <p:spPr>
          <a:xfrm>
            <a:off x="238856" y="6528276"/>
            <a:ext cx="8666287" cy="0"/>
          </a:xfrm>
          <a:prstGeom prst="line">
            <a:avLst/>
          </a:prstGeom>
          <a:ln w="19050">
            <a:solidFill>
              <a:srgbClr val="E30613"/>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3239F1E1-CE16-2045-BE84-93C1136AE3DA}"/>
              </a:ext>
            </a:extLst>
          </p:cNvPr>
          <p:cNvSpPr/>
          <p:nvPr/>
        </p:nvSpPr>
        <p:spPr>
          <a:xfrm>
            <a:off x="130629" y="130628"/>
            <a:ext cx="8871858" cy="1113457"/>
          </a:xfrm>
          <a:prstGeom prst="rect">
            <a:avLst/>
          </a:prstGeom>
          <a:solidFill>
            <a:srgbClr val="98A522">
              <a:alpha val="959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F720995-1035-3747-B676-43CEF1A5E679}"/>
              </a:ext>
            </a:extLst>
          </p:cNvPr>
          <p:cNvSpPr txBox="1"/>
          <p:nvPr/>
        </p:nvSpPr>
        <p:spPr>
          <a:xfrm>
            <a:off x="259359" y="1409509"/>
            <a:ext cx="3891727" cy="738664"/>
          </a:xfrm>
          <a:prstGeom prst="rect">
            <a:avLst/>
          </a:prstGeom>
          <a:noFill/>
        </p:spPr>
        <p:txBody>
          <a:bodyPr wrap="square" rtlCol="0">
            <a:spAutoFit/>
          </a:bodyPr>
          <a:lstStyle/>
          <a:p>
            <a:r>
              <a:rPr lang="en-GB" sz="2400" dirty="0">
                <a:latin typeface="Sofia Pro Soft Medium" panose="020B0000000000000000" pitchFamily="34" charset="0"/>
              </a:rPr>
              <a:t>Question 4</a:t>
            </a:r>
          </a:p>
          <a:p>
            <a:endParaRPr lang="en-US" dirty="0"/>
          </a:p>
        </p:txBody>
      </p:sp>
      <p:sp>
        <p:nvSpPr>
          <p:cNvPr id="17" name="TextBox 16">
            <a:extLst>
              <a:ext uri="{FF2B5EF4-FFF2-40B4-BE49-F238E27FC236}">
                <a16:creationId xmlns:a16="http://schemas.microsoft.com/office/drawing/2014/main" id="{B7CB7C26-E2A2-2E4E-8FE5-5264C1817D61}"/>
              </a:ext>
            </a:extLst>
          </p:cNvPr>
          <p:cNvSpPr txBox="1"/>
          <p:nvPr/>
        </p:nvSpPr>
        <p:spPr>
          <a:xfrm>
            <a:off x="299359" y="2221812"/>
            <a:ext cx="5639428" cy="369332"/>
          </a:xfrm>
          <a:prstGeom prst="rect">
            <a:avLst/>
          </a:prstGeom>
          <a:noFill/>
        </p:spPr>
        <p:txBody>
          <a:bodyPr wrap="square" rtlCol="0">
            <a:spAutoFit/>
          </a:bodyPr>
          <a:lstStyle/>
          <a:p>
            <a:pPr lvl="0"/>
            <a:r>
              <a:rPr lang="en-GB" b="1" dirty="0">
                <a:solidFill>
                  <a:srgbClr val="E30613"/>
                </a:solidFill>
                <a:latin typeface="Sofia Pro Soft Bold" panose="020B0000000000000000" pitchFamily="34" charset="0"/>
              </a:rPr>
              <a:t>True</a:t>
            </a:r>
            <a:r>
              <a:rPr lang="en-GB" dirty="0">
                <a:latin typeface="Sofia Pro Light" pitchFamily="2" charset="77"/>
              </a:rPr>
              <a:t> or </a:t>
            </a:r>
            <a:r>
              <a:rPr lang="en-GB" b="1" dirty="0">
                <a:solidFill>
                  <a:srgbClr val="E30613"/>
                </a:solidFill>
                <a:latin typeface="Sofia Pro Soft Bold" panose="020B0000000000000000" pitchFamily="34" charset="0"/>
              </a:rPr>
              <a:t>false</a:t>
            </a:r>
            <a:r>
              <a:rPr lang="en-GB" dirty="0">
                <a:latin typeface="Sofia Pro Light" pitchFamily="2" charset="77"/>
              </a:rPr>
              <a:t>, level crossings always look the same?</a:t>
            </a:r>
          </a:p>
        </p:txBody>
      </p:sp>
      <p:sp>
        <p:nvSpPr>
          <p:cNvPr id="18" name="TextBox 17">
            <a:extLst>
              <a:ext uri="{FF2B5EF4-FFF2-40B4-BE49-F238E27FC236}">
                <a16:creationId xmlns:a16="http://schemas.microsoft.com/office/drawing/2014/main" id="{289FB065-350E-8345-988D-D8765A696710}"/>
              </a:ext>
            </a:extLst>
          </p:cNvPr>
          <p:cNvSpPr txBox="1"/>
          <p:nvPr/>
        </p:nvSpPr>
        <p:spPr>
          <a:xfrm>
            <a:off x="308737" y="2869113"/>
            <a:ext cx="3608745" cy="1477328"/>
          </a:xfrm>
          <a:prstGeom prst="rect">
            <a:avLst/>
          </a:prstGeom>
          <a:noFill/>
        </p:spPr>
        <p:txBody>
          <a:bodyPr wrap="square" rtlCol="0">
            <a:spAutoFit/>
          </a:bodyPr>
          <a:lstStyle/>
          <a:p>
            <a:r>
              <a:rPr lang="en-GB" b="1" dirty="0">
                <a:solidFill>
                  <a:srgbClr val="E30613"/>
                </a:solidFill>
                <a:latin typeface="Sofia Pro Soft Bold" panose="020B0000000000000000" pitchFamily="34" charset="0"/>
              </a:rPr>
              <a:t>False</a:t>
            </a:r>
            <a:r>
              <a:rPr lang="en-GB" dirty="0">
                <a:solidFill>
                  <a:srgbClr val="636363"/>
                </a:solidFill>
                <a:latin typeface="Sofia Pro Soft Light" panose="020B0000000000000000" pitchFamily="34" charset="0"/>
              </a:rPr>
              <a:t>, some have barriers, lights and alarms, others may simply have a sign reminding you to </a:t>
            </a:r>
            <a:r>
              <a:rPr lang="en-GB" b="1" dirty="0">
                <a:solidFill>
                  <a:srgbClr val="636363"/>
                </a:solidFill>
                <a:latin typeface="Sofia Pro Soft Bold" panose="020B0000000000000000" pitchFamily="34" charset="0"/>
              </a:rPr>
              <a:t>Stop, Look and Listen </a:t>
            </a:r>
            <a:r>
              <a:rPr lang="en-GB" dirty="0">
                <a:solidFill>
                  <a:srgbClr val="636363"/>
                </a:solidFill>
                <a:latin typeface="Sofia Pro Soft Light" panose="020B0000000000000000" pitchFamily="34" charset="0"/>
              </a:rPr>
              <a:t>to check it’s safe to cross the tracks. </a:t>
            </a:r>
          </a:p>
        </p:txBody>
      </p:sp>
      <p:pic>
        <p:nvPicPr>
          <p:cNvPr id="12" name="Picture 11" descr="A screenshot of a video game&#10;&#10;Description automatically generated">
            <a:extLst>
              <a:ext uri="{FF2B5EF4-FFF2-40B4-BE49-F238E27FC236}">
                <a16:creationId xmlns:a16="http://schemas.microsoft.com/office/drawing/2014/main" id="{66A646D1-34EA-5349-83B2-6DC25D96DC62}"/>
              </a:ext>
            </a:extLst>
          </p:cNvPr>
          <p:cNvPicPr>
            <a:picLocks noChangeAspect="1"/>
          </p:cNvPicPr>
          <p:nvPr/>
        </p:nvPicPr>
        <p:blipFill>
          <a:blip r:embed="rId2"/>
          <a:stretch>
            <a:fillRect/>
          </a:stretch>
        </p:blipFill>
        <p:spPr>
          <a:xfrm>
            <a:off x="6233014" y="274230"/>
            <a:ext cx="2611628" cy="717816"/>
          </a:xfrm>
          <a:prstGeom prst="rect">
            <a:avLst/>
          </a:prstGeom>
        </p:spPr>
      </p:pic>
      <p:sp>
        <p:nvSpPr>
          <p:cNvPr id="15" name="TextBox 14">
            <a:extLst>
              <a:ext uri="{FF2B5EF4-FFF2-40B4-BE49-F238E27FC236}">
                <a16:creationId xmlns:a16="http://schemas.microsoft.com/office/drawing/2014/main" id="{6C016D9A-01CD-8E45-BDC8-181336F39B4B}"/>
              </a:ext>
            </a:extLst>
          </p:cNvPr>
          <p:cNvSpPr txBox="1"/>
          <p:nvPr/>
        </p:nvSpPr>
        <p:spPr>
          <a:xfrm>
            <a:off x="178356" y="6531086"/>
            <a:ext cx="2774129" cy="246221"/>
          </a:xfrm>
          <a:prstGeom prst="rect">
            <a:avLst/>
          </a:prstGeom>
          <a:noFill/>
        </p:spPr>
        <p:txBody>
          <a:bodyPr wrap="square" rtlCol="0">
            <a:spAutoFit/>
          </a:bodyPr>
          <a:lstStyle/>
          <a:p>
            <a:r>
              <a:rPr lang="en-US" sz="1000" b="1" dirty="0">
                <a:latin typeface="Sofia Pro Soft Bold" panose="020B0000000000000000" pitchFamily="34" charset="0"/>
              </a:rPr>
              <a:t>www.switchedonrailsafety.co.uk</a:t>
            </a:r>
          </a:p>
        </p:txBody>
      </p:sp>
      <p:sp>
        <p:nvSpPr>
          <p:cNvPr id="19" name="TextBox 18">
            <a:extLst>
              <a:ext uri="{FF2B5EF4-FFF2-40B4-BE49-F238E27FC236}">
                <a16:creationId xmlns:a16="http://schemas.microsoft.com/office/drawing/2014/main" id="{FB91457D-7DFA-8644-BB25-D6B092ABDFA1}"/>
              </a:ext>
            </a:extLst>
          </p:cNvPr>
          <p:cNvSpPr txBox="1"/>
          <p:nvPr/>
        </p:nvSpPr>
        <p:spPr>
          <a:xfrm>
            <a:off x="5457231" y="6567779"/>
            <a:ext cx="3508416" cy="230832"/>
          </a:xfrm>
          <a:prstGeom prst="rect">
            <a:avLst/>
          </a:prstGeom>
          <a:noFill/>
        </p:spPr>
        <p:txBody>
          <a:bodyPr wrap="square" rtlCol="0">
            <a:spAutoFit/>
          </a:bodyPr>
          <a:lstStyle/>
          <a:p>
            <a:pPr algn="r"/>
            <a:r>
              <a:rPr lang="en-US" sz="900" dirty="0">
                <a:solidFill>
                  <a:srgbClr val="939393"/>
                </a:solidFill>
                <a:latin typeface="Sofia Pro Soft Light" panose="020B0000000000000000" pitchFamily="34" charset="0"/>
              </a:rPr>
              <a:t>Who’s Switched On and safe for their next journey?	</a:t>
            </a:r>
            <a:fld id="{723553ED-0182-B840-AF6F-8803408E2544}" type="slidenum">
              <a:rPr lang="en-US" sz="900" smtClean="0">
                <a:solidFill>
                  <a:srgbClr val="939393"/>
                </a:solidFill>
                <a:latin typeface="Sofia Pro Soft Light" panose="020B0000000000000000" pitchFamily="34" charset="0"/>
              </a:rPr>
              <a:t>6</a:t>
            </a:fld>
            <a:r>
              <a:rPr lang="en-US" sz="900" dirty="0">
                <a:solidFill>
                  <a:srgbClr val="939393"/>
                </a:solidFill>
                <a:latin typeface="Sofia Pro Soft Light" panose="020B0000000000000000" pitchFamily="34" charset="0"/>
              </a:rPr>
              <a:t>   </a:t>
            </a:r>
          </a:p>
        </p:txBody>
      </p:sp>
      <p:pic>
        <p:nvPicPr>
          <p:cNvPr id="11" name="Picture 10" descr="Shape&#10;&#10;Description automatically generated">
            <a:extLst>
              <a:ext uri="{FF2B5EF4-FFF2-40B4-BE49-F238E27FC236}">
                <a16:creationId xmlns:a16="http://schemas.microsoft.com/office/drawing/2014/main" id="{AB2AD425-E895-2141-881A-017403A3C205}"/>
              </a:ext>
            </a:extLst>
          </p:cNvPr>
          <p:cNvPicPr>
            <a:picLocks noChangeAspect="1"/>
          </p:cNvPicPr>
          <p:nvPr/>
        </p:nvPicPr>
        <p:blipFill rotWithShape="1">
          <a:blip r:embed="rId3"/>
          <a:srcRect l="7861" t="21906" r="58076" b="12510"/>
          <a:stretch/>
        </p:blipFill>
        <p:spPr>
          <a:xfrm>
            <a:off x="5376224" y="1959436"/>
            <a:ext cx="3508417" cy="4497905"/>
          </a:xfrm>
          <a:prstGeom prst="rect">
            <a:avLst/>
          </a:prstGeom>
        </p:spPr>
      </p:pic>
      <p:pic>
        <p:nvPicPr>
          <p:cNvPr id="14" name="Picture 13" descr="Icon&#10;&#10;Description automatically generated">
            <a:extLst>
              <a:ext uri="{FF2B5EF4-FFF2-40B4-BE49-F238E27FC236}">
                <a16:creationId xmlns:a16="http://schemas.microsoft.com/office/drawing/2014/main" id="{CD7592E5-6EDD-5C49-827A-FD1AD9F5B2CA}"/>
              </a:ext>
            </a:extLst>
          </p:cNvPr>
          <p:cNvPicPr>
            <a:picLocks noChangeAspect="1"/>
          </p:cNvPicPr>
          <p:nvPr/>
        </p:nvPicPr>
        <p:blipFill>
          <a:blip r:embed="rId4"/>
          <a:stretch>
            <a:fillRect/>
          </a:stretch>
        </p:blipFill>
        <p:spPr>
          <a:xfrm>
            <a:off x="4603123" y="2596798"/>
            <a:ext cx="1246793" cy="1309133"/>
          </a:xfrm>
          <a:prstGeom prst="rect">
            <a:avLst/>
          </a:prstGeom>
        </p:spPr>
      </p:pic>
      <p:pic>
        <p:nvPicPr>
          <p:cNvPr id="16" name="Picture 15" descr="Graphical user interface&#10;&#10;Description automatically generated">
            <a:extLst>
              <a:ext uri="{FF2B5EF4-FFF2-40B4-BE49-F238E27FC236}">
                <a16:creationId xmlns:a16="http://schemas.microsoft.com/office/drawing/2014/main" id="{9135CC96-F6B6-BC4B-BCE6-F0A9469B1832}"/>
              </a:ext>
            </a:extLst>
          </p:cNvPr>
          <p:cNvPicPr>
            <a:picLocks noChangeAspect="1"/>
          </p:cNvPicPr>
          <p:nvPr/>
        </p:nvPicPr>
        <p:blipFill>
          <a:blip r:embed="rId5"/>
          <a:stretch>
            <a:fillRect/>
          </a:stretch>
        </p:blipFill>
        <p:spPr>
          <a:xfrm rot="370514">
            <a:off x="6417731" y="2327802"/>
            <a:ext cx="2076837" cy="1968566"/>
          </a:xfrm>
          <a:prstGeom prst="rect">
            <a:avLst/>
          </a:prstGeom>
        </p:spPr>
      </p:pic>
      <p:pic>
        <p:nvPicPr>
          <p:cNvPr id="3" name="Picture 2" descr="A picture containing arrow&#10;&#10;Description automatically generated">
            <a:extLst>
              <a:ext uri="{FF2B5EF4-FFF2-40B4-BE49-F238E27FC236}">
                <a16:creationId xmlns:a16="http://schemas.microsoft.com/office/drawing/2014/main" id="{060C11D6-0C16-F34D-A123-0EB43982842A}"/>
              </a:ext>
            </a:extLst>
          </p:cNvPr>
          <p:cNvPicPr>
            <a:picLocks noChangeAspect="1"/>
          </p:cNvPicPr>
          <p:nvPr/>
        </p:nvPicPr>
        <p:blipFill>
          <a:blip r:embed="rId6"/>
          <a:stretch>
            <a:fillRect/>
          </a:stretch>
        </p:blipFill>
        <p:spPr>
          <a:xfrm>
            <a:off x="6588242" y="4244237"/>
            <a:ext cx="2654300" cy="2032000"/>
          </a:xfrm>
          <a:prstGeom prst="rect">
            <a:avLst/>
          </a:prstGeom>
        </p:spPr>
      </p:pic>
    </p:spTree>
    <p:extLst>
      <p:ext uri="{BB962C8B-B14F-4D97-AF65-F5344CB8AC3E}">
        <p14:creationId xmlns:p14="http://schemas.microsoft.com/office/powerpoint/2010/main" val="468260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F5B3FDE-4C4C-3F47-8D25-2CF7A2B9A6D9}"/>
              </a:ext>
            </a:extLst>
          </p:cNvPr>
          <p:cNvCxnSpPr/>
          <p:nvPr/>
        </p:nvCxnSpPr>
        <p:spPr>
          <a:xfrm>
            <a:off x="238856" y="6528276"/>
            <a:ext cx="8666287" cy="0"/>
          </a:xfrm>
          <a:prstGeom prst="line">
            <a:avLst/>
          </a:prstGeom>
          <a:ln w="19050">
            <a:solidFill>
              <a:srgbClr val="E30613"/>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3239F1E1-CE16-2045-BE84-93C1136AE3DA}"/>
              </a:ext>
            </a:extLst>
          </p:cNvPr>
          <p:cNvSpPr/>
          <p:nvPr/>
        </p:nvSpPr>
        <p:spPr>
          <a:xfrm>
            <a:off x="130629" y="130628"/>
            <a:ext cx="8871858" cy="1113457"/>
          </a:xfrm>
          <a:prstGeom prst="rect">
            <a:avLst/>
          </a:prstGeom>
          <a:solidFill>
            <a:srgbClr val="98A522">
              <a:alpha val="959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4FD42B1A-2FFE-A34A-869F-67B6D0AC5FB8}"/>
              </a:ext>
            </a:extLst>
          </p:cNvPr>
          <p:cNvSpPr txBox="1"/>
          <p:nvPr/>
        </p:nvSpPr>
        <p:spPr>
          <a:xfrm>
            <a:off x="299358" y="2221812"/>
            <a:ext cx="4693557" cy="369332"/>
          </a:xfrm>
          <a:prstGeom prst="rect">
            <a:avLst/>
          </a:prstGeom>
          <a:noFill/>
        </p:spPr>
        <p:txBody>
          <a:bodyPr wrap="square" rtlCol="0">
            <a:spAutoFit/>
          </a:bodyPr>
          <a:lstStyle/>
          <a:p>
            <a:pPr>
              <a:spcAft>
                <a:spcPts val="600"/>
              </a:spcAft>
            </a:pPr>
            <a:r>
              <a:rPr lang="en-GB" dirty="0">
                <a:latin typeface="Sofia Pro Light" pitchFamily="2" charset="77"/>
              </a:rPr>
              <a:t>Electricity can jump how many metres?</a:t>
            </a:r>
          </a:p>
        </p:txBody>
      </p:sp>
      <p:sp>
        <p:nvSpPr>
          <p:cNvPr id="22" name="TextBox 21">
            <a:extLst>
              <a:ext uri="{FF2B5EF4-FFF2-40B4-BE49-F238E27FC236}">
                <a16:creationId xmlns:a16="http://schemas.microsoft.com/office/drawing/2014/main" id="{CF720995-1035-3747-B676-43CEF1A5E679}"/>
              </a:ext>
            </a:extLst>
          </p:cNvPr>
          <p:cNvSpPr txBox="1"/>
          <p:nvPr/>
        </p:nvSpPr>
        <p:spPr>
          <a:xfrm>
            <a:off x="259359" y="1409509"/>
            <a:ext cx="3891727" cy="738664"/>
          </a:xfrm>
          <a:prstGeom prst="rect">
            <a:avLst/>
          </a:prstGeom>
          <a:noFill/>
        </p:spPr>
        <p:txBody>
          <a:bodyPr wrap="square" rtlCol="0">
            <a:spAutoFit/>
          </a:bodyPr>
          <a:lstStyle/>
          <a:p>
            <a:r>
              <a:rPr lang="en-GB" sz="2400" dirty="0">
                <a:latin typeface="Sofia Pro Soft Medium" panose="020B0000000000000000" pitchFamily="34" charset="0"/>
              </a:rPr>
              <a:t>Question 5</a:t>
            </a:r>
          </a:p>
          <a:p>
            <a:endParaRPr lang="en-US" dirty="0"/>
          </a:p>
        </p:txBody>
      </p:sp>
      <p:sp>
        <p:nvSpPr>
          <p:cNvPr id="17" name="TextBox 16">
            <a:extLst>
              <a:ext uri="{FF2B5EF4-FFF2-40B4-BE49-F238E27FC236}">
                <a16:creationId xmlns:a16="http://schemas.microsoft.com/office/drawing/2014/main" id="{DC6E538B-25E2-9343-837E-B87A1EBE4A60}"/>
              </a:ext>
            </a:extLst>
          </p:cNvPr>
          <p:cNvSpPr txBox="1"/>
          <p:nvPr/>
        </p:nvSpPr>
        <p:spPr>
          <a:xfrm>
            <a:off x="259359" y="2733738"/>
            <a:ext cx="4263262" cy="1670265"/>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GB" dirty="0">
                <a:solidFill>
                  <a:srgbClr val="636363"/>
                </a:solidFill>
                <a:latin typeface="Sofia Pro Light" pitchFamily="2" charset="77"/>
              </a:rPr>
              <a:t>Up to 1 metre</a:t>
            </a:r>
          </a:p>
          <a:p>
            <a:pPr marL="285750" indent="-285750">
              <a:lnSpc>
                <a:spcPct val="200000"/>
              </a:lnSpc>
              <a:buFont typeface="Arial" panose="020B0604020202020204" pitchFamily="34" charset="0"/>
              <a:buChar char="•"/>
            </a:pPr>
            <a:r>
              <a:rPr lang="en-GB" dirty="0">
                <a:solidFill>
                  <a:srgbClr val="636363"/>
                </a:solidFill>
                <a:latin typeface="Sofia Pro Light" pitchFamily="2" charset="77"/>
              </a:rPr>
              <a:t>Up to 3 metres</a:t>
            </a:r>
          </a:p>
          <a:p>
            <a:pPr marL="285750" indent="-285750">
              <a:lnSpc>
                <a:spcPct val="200000"/>
              </a:lnSpc>
              <a:buFont typeface="Arial" panose="020B0604020202020204" pitchFamily="34" charset="0"/>
              <a:buChar char="•"/>
            </a:pPr>
            <a:r>
              <a:rPr lang="en-GB" dirty="0">
                <a:solidFill>
                  <a:srgbClr val="636363"/>
                </a:solidFill>
                <a:latin typeface="Sofia Pro Light" pitchFamily="2" charset="77"/>
              </a:rPr>
              <a:t>Up to 5 metres</a:t>
            </a:r>
          </a:p>
        </p:txBody>
      </p:sp>
      <p:pic>
        <p:nvPicPr>
          <p:cNvPr id="8" name="Picture 7" descr="Icon&#10;&#10;Description automatically generated">
            <a:extLst>
              <a:ext uri="{FF2B5EF4-FFF2-40B4-BE49-F238E27FC236}">
                <a16:creationId xmlns:a16="http://schemas.microsoft.com/office/drawing/2014/main" id="{4F43A1E1-C5A4-7148-9F76-81B64D263E5A}"/>
              </a:ext>
            </a:extLst>
          </p:cNvPr>
          <p:cNvPicPr>
            <a:picLocks noChangeAspect="1"/>
          </p:cNvPicPr>
          <p:nvPr/>
        </p:nvPicPr>
        <p:blipFill>
          <a:blip r:embed="rId2"/>
          <a:stretch>
            <a:fillRect/>
          </a:stretch>
        </p:blipFill>
        <p:spPr>
          <a:xfrm>
            <a:off x="6257580" y="3257252"/>
            <a:ext cx="1321001" cy="2208887"/>
          </a:xfrm>
          <a:prstGeom prst="rect">
            <a:avLst/>
          </a:prstGeom>
        </p:spPr>
      </p:pic>
      <p:pic>
        <p:nvPicPr>
          <p:cNvPr id="12" name="Picture 11" descr="A screenshot of a video game&#10;&#10;Description automatically generated">
            <a:extLst>
              <a:ext uri="{FF2B5EF4-FFF2-40B4-BE49-F238E27FC236}">
                <a16:creationId xmlns:a16="http://schemas.microsoft.com/office/drawing/2014/main" id="{A8A9AAA1-0A2B-A241-A330-2F349B219610}"/>
              </a:ext>
            </a:extLst>
          </p:cNvPr>
          <p:cNvPicPr>
            <a:picLocks noChangeAspect="1"/>
          </p:cNvPicPr>
          <p:nvPr/>
        </p:nvPicPr>
        <p:blipFill>
          <a:blip r:embed="rId3"/>
          <a:stretch>
            <a:fillRect/>
          </a:stretch>
        </p:blipFill>
        <p:spPr>
          <a:xfrm>
            <a:off x="6233014" y="274230"/>
            <a:ext cx="2611628" cy="717816"/>
          </a:xfrm>
          <a:prstGeom prst="rect">
            <a:avLst/>
          </a:prstGeom>
        </p:spPr>
      </p:pic>
      <p:sp>
        <p:nvSpPr>
          <p:cNvPr id="18" name="TextBox 17">
            <a:extLst>
              <a:ext uri="{FF2B5EF4-FFF2-40B4-BE49-F238E27FC236}">
                <a16:creationId xmlns:a16="http://schemas.microsoft.com/office/drawing/2014/main" id="{79F4EC5F-39A8-4549-ADAD-AF94D942D994}"/>
              </a:ext>
            </a:extLst>
          </p:cNvPr>
          <p:cNvSpPr txBox="1"/>
          <p:nvPr/>
        </p:nvSpPr>
        <p:spPr>
          <a:xfrm>
            <a:off x="178356" y="6531086"/>
            <a:ext cx="2774129" cy="246221"/>
          </a:xfrm>
          <a:prstGeom prst="rect">
            <a:avLst/>
          </a:prstGeom>
          <a:noFill/>
        </p:spPr>
        <p:txBody>
          <a:bodyPr wrap="square" rtlCol="0">
            <a:spAutoFit/>
          </a:bodyPr>
          <a:lstStyle/>
          <a:p>
            <a:r>
              <a:rPr lang="en-US" sz="1000" b="1" dirty="0">
                <a:latin typeface="Sofia Pro Soft Bold" panose="020B0000000000000000" pitchFamily="34" charset="0"/>
              </a:rPr>
              <a:t>www.switchedonrailsafety.co.uk</a:t>
            </a:r>
          </a:p>
        </p:txBody>
      </p:sp>
      <p:sp>
        <p:nvSpPr>
          <p:cNvPr id="19" name="TextBox 18">
            <a:extLst>
              <a:ext uri="{FF2B5EF4-FFF2-40B4-BE49-F238E27FC236}">
                <a16:creationId xmlns:a16="http://schemas.microsoft.com/office/drawing/2014/main" id="{3C4A2386-3B95-4641-84A2-4615CF4A3942}"/>
              </a:ext>
            </a:extLst>
          </p:cNvPr>
          <p:cNvSpPr txBox="1"/>
          <p:nvPr/>
        </p:nvSpPr>
        <p:spPr>
          <a:xfrm>
            <a:off x="5457231" y="6567779"/>
            <a:ext cx="3508416" cy="230832"/>
          </a:xfrm>
          <a:prstGeom prst="rect">
            <a:avLst/>
          </a:prstGeom>
          <a:noFill/>
        </p:spPr>
        <p:txBody>
          <a:bodyPr wrap="square" rtlCol="0">
            <a:spAutoFit/>
          </a:bodyPr>
          <a:lstStyle/>
          <a:p>
            <a:pPr algn="r"/>
            <a:r>
              <a:rPr lang="en-US" sz="900" dirty="0">
                <a:solidFill>
                  <a:srgbClr val="939393"/>
                </a:solidFill>
                <a:latin typeface="Sofia Pro Soft Light" panose="020B0000000000000000" pitchFamily="34" charset="0"/>
              </a:rPr>
              <a:t>Who’s Switched On and safe for their next journey?	</a:t>
            </a:r>
            <a:fld id="{723553ED-0182-B840-AF6F-8803408E2544}" type="slidenum">
              <a:rPr lang="en-US" sz="900" smtClean="0">
                <a:solidFill>
                  <a:srgbClr val="939393"/>
                </a:solidFill>
                <a:latin typeface="Sofia Pro Soft Light" panose="020B0000000000000000" pitchFamily="34" charset="0"/>
              </a:rPr>
              <a:t>7</a:t>
            </a:fld>
            <a:r>
              <a:rPr lang="en-US" sz="900" dirty="0">
                <a:solidFill>
                  <a:srgbClr val="939393"/>
                </a:solidFill>
                <a:latin typeface="Sofia Pro Soft Light" panose="020B0000000000000000" pitchFamily="34" charset="0"/>
              </a:rPr>
              <a:t>   </a:t>
            </a:r>
          </a:p>
        </p:txBody>
      </p:sp>
      <p:sp>
        <p:nvSpPr>
          <p:cNvPr id="20" name="Oval 19">
            <a:extLst>
              <a:ext uri="{FF2B5EF4-FFF2-40B4-BE49-F238E27FC236}">
                <a16:creationId xmlns:a16="http://schemas.microsoft.com/office/drawing/2014/main" id="{6DAE3BDA-DD15-3349-A7CB-6916C5D993CE}"/>
              </a:ext>
            </a:extLst>
          </p:cNvPr>
          <p:cNvSpPr/>
          <p:nvPr/>
        </p:nvSpPr>
        <p:spPr>
          <a:xfrm>
            <a:off x="389761" y="3351559"/>
            <a:ext cx="2037753" cy="602341"/>
          </a:xfrm>
          <a:prstGeom prst="ellipse">
            <a:avLst/>
          </a:prstGeom>
          <a:noFill/>
          <a:ln w="31750">
            <a:solidFill>
              <a:srgbClr val="E306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0827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F5B3FDE-4C4C-3F47-8D25-2CF7A2B9A6D9}"/>
              </a:ext>
            </a:extLst>
          </p:cNvPr>
          <p:cNvCxnSpPr/>
          <p:nvPr/>
        </p:nvCxnSpPr>
        <p:spPr>
          <a:xfrm>
            <a:off x="238856" y="6528276"/>
            <a:ext cx="8666287" cy="0"/>
          </a:xfrm>
          <a:prstGeom prst="line">
            <a:avLst/>
          </a:prstGeom>
          <a:ln w="19050">
            <a:solidFill>
              <a:srgbClr val="E30613"/>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3239F1E1-CE16-2045-BE84-93C1136AE3DA}"/>
              </a:ext>
            </a:extLst>
          </p:cNvPr>
          <p:cNvSpPr/>
          <p:nvPr/>
        </p:nvSpPr>
        <p:spPr>
          <a:xfrm>
            <a:off x="130629" y="130628"/>
            <a:ext cx="8871858" cy="1113457"/>
          </a:xfrm>
          <a:prstGeom prst="rect">
            <a:avLst/>
          </a:prstGeom>
          <a:solidFill>
            <a:srgbClr val="98A522">
              <a:alpha val="959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4FD42B1A-2FFE-A34A-869F-67B6D0AC5FB8}"/>
              </a:ext>
            </a:extLst>
          </p:cNvPr>
          <p:cNvSpPr txBox="1"/>
          <p:nvPr/>
        </p:nvSpPr>
        <p:spPr>
          <a:xfrm>
            <a:off x="299358" y="2221812"/>
            <a:ext cx="4693557" cy="369332"/>
          </a:xfrm>
          <a:prstGeom prst="rect">
            <a:avLst/>
          </a:prstGeom>
          <a:noFill/>
        </p:spPr>
        <p:txBody>
          <a:bodyPr wrap="square" rtlCol="0">
            <a:spAutoFit/>
          </a:bodyPr>
          <a:lstStyle/>
          <a:p>
            <a:pPr>
              <a:spcAft>
                <a:spcPts val="600"/>
              </a:spcAft>
            </a:pPr>
            <a:r>
              <a:rPr lang="en-GB" dirty="0">
                <a:latin typeface="Sofia Pro Light" pitchFamily="2" charset="77"/>
              </a:rPr>
              <a:t>The top speed for a train is…</a:t>
            </a:r>
          </a:p>
        </p:txBody>
      </p:sp>
      <p:sp>
        <p:nvSpPr>
          <p:cNvPr id="22" name="TextBox 21">
            <a:extLst>
              <a:ext uri="{FF2B5EF4-FFF2-40B4-BE49-F238E27FC236}">
                <a16:creationId xmlns:a16="http://schemas.microsoft.com/office/drawing/2014/main" id="{CF720995-1035-3747-B676-43CEF1A5E679}"/>
              </a:ext>
            </a:extLst>
          </p:cNvPr>
          <p:cNvSpPr txBox="1"/>
          <p:nvPr/>
        </p:nvSpPr>
        <p:spPr>
          <a:xfrm>
            <a:off x="259359" y="1409509"/>
            <a:ext cx="3891727" cy="738664"/>
          </a:xfrm>
          <a:prstGeom prst="rect">
            <a:avLst/>
          </a:prstGeom>
          <a:noFill/>
        </p:spPr>
        <p:txBody>
          <a:bodyPr wrap="square" rtlCol="0">
            <a:spAutoFit/>
          </a:bodyPr>
          <a:lstStyle/>
          <a:p>
            <a:r>
              <a:rPr lang="en-GB" sz="2400" dirty="0">
                <a:latin typeface="Sofia Pro Soft Medium" panose="020B0000000000000000" pitchFamily="34" charset="0"/>
              </a:rPr>
              <a:t>Question 6</a:t>
            </a:r>
          </a:p>
          <a:p>
            <a:endParaRPr lang="en-US" dirty="0"/>
          </a:p>
        </p:txBody>
      </p:sp>
      <p:sp>
        <p:nvSpPr>
          <p:cNvPr id="17" name="TextBox 16">
            <a:extLst>
              <a:ext uri="{FF2B5EF4-FFF2-40B4-BE49-F238E27FC236}">
                <a16:creationId xmlns:a16="http://schemas.microsoft.com/office/drawing/2014/main" id="{31BF87DF-FE90-6044-A3D4-08160C6754A4}"/>
              </a:ext>
            </a:extLst>
          </p:cNvPr>
          <p:cNvSpPr txBox="1"/>
          <p:nvPr/>
        </p:nvSpPr>
        <p:spPr>
          <a:xfrm>
            <a:off x="303296" y="2733738"/>
            <a:ext cx="4263262" cy="1670265"/>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GB" dirty="0">
                <a:solidFill>
                  <a:srgbClr val="636363"/>
                </a:solidFill>
                <a:latin typeface="Sofia Pro Light" pitchFamily="2" charset="77"/>
              </a:rPr>
              <a:t>90 mph</a:t>
            </a:r>
          </a:p>
          <a:p>
            <a:pPr marL="285750" indent="-285750">
              <a:lnSpc>
                <a:spcPct val="200000"/>
              </a:lnSpc>
              <a:buFont typeface="Arial" panose="020B0604020202020204" pitchFamily="34" charset="0"/>
              <a:buChar char="•"/>
            </a:pPr>
            <a:r>
              <a:rPr lang="en-GB" dirty="0">
                <a:solidFill>
                  <a:srgbClr val="636363"/>
                </a:solidFill>
                <a:latin typeface="Sofia Pro Light" pitchFamily="2" charset="77"/>
              </a:rPr>
              <a:t>100 mph</a:t>
            </a:r>
          </a:p>
          <a:p>
            <a:pPr marL="285750" indent="-285750">
              <a:lnSpc>
                <a:spcPct val="200000"/>
              </a:lnSpc>
              <a:buFont typeface="Arial" panose="020B0604020202020204" pitchFamily="34" charset="0"/>
              <a:buChar char="•"/>
            </a:pPr>
            <a:r>
              <a:rPr lang="en-GB" dirty="0">
                <a:solidFill>
                  <a:srgbClr val="636363"/>
                </a:solidFill>
                <a:latin typeface="Sofia Pro Light" pitchFamily="2" charset="77"/>
              </a:rPr>
              <a:t>125 mph</a:t>
            </a:r>
          </a:p>
        </p:txBody>
      </p:sp>
      <p:pic>
        <p:nvPicPr>
          <p:cNvPr id="4" name="Picture 3" descr="Icon&#10;&#10;Description automatically generated">
            <a:extLst>
              <a:ext uri="{FF2B5EF4-FFF2-40B4-BE49-F238E27FC236}">
                <a16:creationId xmlns:a16="http://schemas.microsoft.com/office/drawing/2014/main" id="{61947A45-A5B5-7D41-82D8-DD05523C78BC}"/>
              </a:ext>
            </a:extLst>
          </p:cNvPr>
          <p:cNvPicPr>
            <a:picLocks noChangeAspect="1"/>
          </p:cNvPicPr>
          <p:nvPr/>
        </p:nvPicPr>
        <p:blipFill>
          <a:blip r:embed="rId2"/>
          <a:stretch>
            <a:fillRect/>
          </a:stretch>
        </p:blipFill>
        <p:spPr>
          <a:xfrm>
            <a:off x="5457231" y="2504753"/>
            <a:ext cx="2550209" cy="3079497"/>
          </a:xfrm>
          <a:prstGeom prst="rect">
            <a:avLst/>
          </a:prstGeom>
        </p:spPr>
      </p:pic>
      <p:pic>
        <p:nvPicPr>
          <p:cNvPr id="12" name="Picture 11" descr="A screenshot of a video game&#10;&#10;Description automatically generated">
            <a:extLst>
              <a:ext uri="{FF2B5EF4-FFF2-40B4-BE49-F238E27FC236}">
                <a16:creationId xmlns:a16="http://schemas.microsoft.com/office/drawing/2014/main" id="{966C85DA-04FD-B342-944A-42C2561B8299}"/>
              </a:ext>
            </a:extLst>
          </p:cNvPr>
          <p:cNvPicPr>
            <a:picLocks noChangeAspect="1"/>
          </p:cNvPicPr>
          <p:nvPr/>
        </p:nvPicPr>
        <p:blipFill>
          <a:blip r:embed="rId3"/>
          <a:stretch>
            <a:fillRect/>
          </a:stretch>
        </p:blipFill>
        <p:spPr>
          <a:xfrm>
            <a:off x="6233014" y="274230"/>
            <a:ext cx="2611628" cy="717816"/>
          </a:xfrm>
          <a:prstGeom prst="rect">
            <a:avLst/>
          </a:prstGeom>
        </p:spPr>
      </p:pic>
      <p:sp>
        <p:nvSpPr>
          <p:cNvPr id="18" name="TextBox 17">
            <a:extLst>
              <a:ext uri="{FF2B5EF4-FFF2-40B4-BE49-F238E27FC236}">
                <a16:creationId xmlns:a16="http://schemas.microsoft.com/office/drawing/2014/main" id="{3C4AD913-F157-664F-B46B-F9D0664ECD0D}"/>
              </a:ext>
            </a:extLst>
          </p:cNvPr>
          <p:cNvSpPr txBox="1"/>
          <p:nvPr/>
        </p:nvSpPr>
        <p:spPr>
          <a:xfrm>
            <a:off x="178356" y="6531086"/>
            <a:ext cx="2774129" cy="246221"/>
          </a:xfrm>
          <a:prstGeom prst="rect">
            <a:avLst/>
          </a:prstGeom>
          <a:noFill/>
        </p:spPr>
        <p:txBody>
          <a:bodyPr wrap="square" rtlCol="0">
            <a:spAutoFit/>
          </a:bodyPr>
          <a:lstStyle/>
          <a:p>
            <a:r>
              <a:rPr lang="en-US" sz="1000" b="1" dirty="0">
                <a:latin typeface="Sofia Pro Soft Bold" panose="020B0000000000000000" pitchFamily="34" charset="0"/>
              </a:rPr>
              <a:t>www.switchedonrailsafety.co.uk</a:t>
            </a:r>
          </a:p>
        </p:txBody>
      </p:sp>
      <p:sp>
        <p:nvSpPr>
          <p:cNvPr id="19" name="TextBox 18">
            <a:extLst>
              <a:ext uri="{FF2B5EF4-FFF2-40B4-BE49-F238E27FC236}">
                <a16:creationId xmlns:a16="http://schemas.microsoft.com/office/drawing/2014/main" id="{26A6ED0F-E965-1445-A251-EF5B45425B97}"/>
              </a:ext>
            </a:extLst>
          </p:cNvPr>
          <p:cNvSpPr txBox="1"/>
          <p:nvPr/>
        </p:nvSpPr>
        <p:spPr>
          <a:xfrm>
            <a:off x="5457231" y="6567779"/>
            <a:ext cx="3508416" cy="230832"/>
          </a:xfrm>
          <a:prstGeom prst="rect">
            <a:avLst/>
          </a:prstGeom>
          <a:noFill/>
        </p:spPr>
        <p:txBody>
          <a:bodyPr wrap="square" rtlCol="0">
            <a:spAutoFit/>
          </a:bodyPr>
          <a:lstStyle/>
          <a:p>
            <a:pPr algn="r"/>
            <a:r>
              <a:rPr lang="en-US" sz="900" dirty="0">
                <a:solidFill>
                  <a:srgbClr val="939393"/>
                </a:solidFill>
                <a:latin typeface="Sofia Pro Soft Light" panose="020B0000000000000000" pitchFamily="34" charset="0"/>
              </a:rPr>
              <a:t>Who’s Switched On and safe for their next journey?	</a:t>
            </a:r>
            <a:fld id="{723553ED-0182-B840-AF6F-8803408E2544}" type="slidenum">
              <a:rPr lang="en-US" sz="900" smtClean="0">
                <a:solidFill>
                  <a:srgbClr val="939393"/>
                </a:solidFill>
                <a:latin typeface="Sofia Pro Soft Light" panose="020B0000000000000000" pitchFamily="34" charset="0"/>
              </a:rPr>
              <a:t>8</a:t>
            </a:fld>
            <a:r>
              <a:rPr lang="en-US" sz="900" dirty="0">
                <a:solidFill>
                  <a:srgbClr val="939393"/>
                </a:solidFill>
                <a:latin typeface="Sofia Pro Soft Light" panose="020B0000000000000000" pitchFamily="34" charset="0"/>
              </a:rPr>
              <a:t>   </a:t>
            </a:r>
          </a:p>
        </p:txBody>
      </p:sp>
      <p:sp>
        <p:nvSpPr>
          <p:cNvPr id="20" name="Oval 19">
            <a:extLst>
              <a:ext uri="{FF2B5EF4-FFF2-40B4-BE49-F238E27FC236}">
                <a16:creationId xmlns:a16="http://schemas.microsoft.com/office/drawing/2014/main" id="{64B0CC3E-11F5-0D43-9595-F8DFA712A223}"/>
              </a:ext>
            </a:extLst>
          </p:cNvPr>
          <p:cNvSpPr/>
          <p:nvPr/>
        </p:nvSpPr>
        <p:spPr>
          <a:xfrm>
            <a:off x="389761" y="3931889"/>
            <a:ext cx="1362839" cy="524900"/>
          </a:xfrm>
          <a:prstGeom prst="ellipse">
            <a:avLst/>
          </a:prstGeom>
          <a:noFill/>
          <a:ln w="31750">
            <a:solidFill>
              <a:srgbClr val="E306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5163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F5B3FDE-4C4C-3F47-8D25-2CF7A2B9A6D9}"/>
              </a:ext>
            </a:extLst>
          </p:cNvPr>
          <p:cNvCxnSpPr/>
          <p:nvPr/>
        </p:nvCxnSpPr>
        <p:spPr>
          <a:xfrm>
            <a:off x="238856" y="6528276"/>
            <a:ext cx="8666287" cy="0"/>
          </a:xfrm>
          <a:prstGeom prst="line">
            <a:avLst/>
          </a:prstGeom>
          <a:ln w="19050">
            <a:solidFill>
              <a:srgbClr val="E30613"/>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3239F1E1-CE16-2045-BE84-93C1136AE3DA}"/>
              </a:ext>
            </a:extLst>
          </p:cNvPr>
          <p:cNvSpPr/>
          <p:nvPr/>
        </p:nvSpPr>
        <p:spPr>
          <a:xfrm>
            <a:off x="130629" y="130628"/>
            <a:ext cx="8871858" cy="1113457"/>
          </a:xfrm>
          <a:prstGeom prst="rect">
            <a:avLst/>
          </a:prstGeom>
          <a:solidFill>
            <a:srgbClr val="98A522">
              <a:alpha val="959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4FD42B1A-2FFE-A34A-869F-67B6D0AC5FB8}"/>
              </a:ext>
            </a:extLst>
          </p:cNvPr>
          <p:cNvSpPr txBox="1"/>
          <p:nvPr/>
        </p:nvSpPr>
        <p:spPr>
          <a:xfrm>
            <a:off x="299358" y="2221812"/>
            <a:ext cx="4693557" cy="369332"/>
          </a:xfrm>
          <a:prstGeom prst="rect">
            <a:avLst/>
          </a:prstGeom>
          <a:noFill/>
        </p:spPr>
        <p:txBody>
          <a:bodyPr wrap="square" rtlCol="0">
            <a:spAutoFit/>
          </a:bodyPr>
          <a:lstStyle/>
          <a:p>
            <a:pPr>
              <a:spcAft>
                <a:spcPts val="600"/>
              </a:spcAft>
            </a:pPr>
            <a:r>
              <a:rPr lang="en-GB" dirty="0">
                <a:latin typeface="Sofia Pro Light" pitchFamily="2" charset="77"/>
              </a:rPr>
              <a:t>A train can travel faster than a…</a:t>
            </a:r>
          </a:p>
        </p:txBody>
      </p:sp>
      <p:sp>
        <p:nvSpPr>
          <p:cNvPr id="19" name="TextBox 18">
            <a:extLst>
              <a:ext uri="{FF2B5EF4-FFF2-40B4-BE49-F238E27FC236}">
                <a16:creationId xmlns:a16="http://schemas.microsoft.com/office/drawing/2014/main" id="{3AF0AEB7-6817-754E-9ECE-02B912F3DFFF}"/>
              </a:ext>
            </a:extLst>
          </p:cNvPr>
          <p:cNvSpPr txBox="1"/>
          <p:nvPr/>
        </p:nvSpPr>
        <p:spPr>
          <a:xfrm>
            <a:off x="308738" y="2685143"/>
            <a:ext cx="5086222" cy="1670329"/>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GB" dirty="0">
                <a:solidFill>
                  <a:srgbClr val="636363"/>
                </a:solidFill>
                <a:latin typeface="Sofia Pro Light" pitchFamily="2" charset="77"/>
              </a:rPr>
              <a:t> A cheetah</a:t>
            </a:r>
          </a:p>
          <a:p>
            <a:pPr marL="285750" indent="-285750">
              <a:lnSpc>
                <a:spcPct val="200000"/>
              </a:lnSpc>
              <a:buFont typeface="Arial" panose="020B0604020202020204" pitchFamily="34" charset="0"/>
              <a:buChar char="•"/>
            </a:pPr>
            <a:r>
              <a:rPr lang="en-GB" dirty="0">
                <a:solidFill>
                  <a:srgbClr val="636363"/>
                </a:solidFill>
                <a:latin typeface="Sofia Pro Light" pitchFamily="2" charset="77"/>
              </a:rPr>
              <a:t>A car on the motorway</a:t>
            </a:r>
          </a:p>
          <a:p>
            <a:pPr marL="285750" indent="-285750">
              <a:lnSpc>
                <a:spcPct val="200000"/>
              </a:lnSpc>
              <a:buFont typeface="Arial" panose="020B0604020202020204" pitchFamily="34" charset="0"/>
              <a:buChar char="•"/>
            </a:pPr>
            <a:r>
              <a:rPr lang="en-GB" dirty="0">
                <a:solidFill>
                  <a:srgbClr val="636363"/>
                </a:solidFill>
                <a:latin typeface="Sofia Pro Light" pitchFamily="2" charset="77"/>
              </a:rPr>
              <a:t>Anything under 125mph</a:t>
            </a:r>
          </a:p>
        </p:txBody>
      </p:sp>
      <p:sp>
        <p:nvSpPr>
          <p:cNvPr id="22" name="TextBox 21">
            <a:extLst>
              <a:ext uri="{FF2B5EF4-FFF2-40B4-BE49-F238E27FC236}">
                <a16:creationId xmlns:a16="http://schemas.microsoft.com/office/drawing/2014/main" id="{CF720995-1035-3747-B676-43CEF1A5E679}"/>
              </a:ext>
            </a:extLst>
          </p:cNvPr>
          <p:cNvSpPr txBox="1"/>
          <p:nvPr/>
        </p:nvSpPr>
        <p:spPr>
          <a:xfrm>
            <a:off x="259359" y="1409509"/>
            <a:ext cx="3891727" cy="738664"/>
          </a:xfrm>
          <a:prstGeom prst="rect">
            <a:avLst/>
          </a:prstGeom>
          <a:noFill/>
        </p:spPr>
        <p:txBody>
          <a:bodyPr wrap="square" rtlCol="0">
            <a:spAutoFit/>
          </a:bodyPr>
          <a:lstStyle/>
          <a:p>
            <a:r>
              <a:rPr lang="en-GB" sz="2400" dirty="0">
                <a:latin typeface="Sofia Pro Soft Medium" panose="020B0000000000000000" pitchFamily="34" charset="0"/>
              </a:rPr>
              <a:t>Question 7</a:t>
            </a:r>
          </a:p>
          <a:p>
            <a:endParaRPr lang="en-US" dirty="0"/>
          </a:p>
        </p:txBody>
      </p:sp>
      <p:pic>
        <p:nvPicPr>
          <p:cNvPr id="12" name="Picture 11" descr="A screenshot of a video game&#10;&#10;Description automatically generated">
            <a:extLst>
              <a:ext uri="{FF2B5EF4-FFF2-40B4-BE49-F238E27FC236}">
                <a16:creationId xmlns:a16="http://schemas.microsoft.com/office/drawing/2014/main" id="{132C8673-6982-3E43-9544-9256F82CBEE8}"/>
              </a:ext>
            </a:extLst>
          </p:cNvPr>
          <p:cNvPicPr>
            <a:picLocks noChangeAspect="1"/>
          </p:cNvPicPr>
          <p:nvPr/>
        </p:nvPicPr>
        <p:blipFill>
          <a:blip r:embed="rId2"/>
          <a:stretch>
            <a:fillRect/>
          </a:stretch>
        </p:blipFill>
        <p:spPr>
          <a:xfrm>
            <a:off x="6233014" y="274230"/>
            <a:ext cx="2611628" cy="717816"/>
          </a:xfrm>
          <a:prstGeom prst="rect">
            <a:avLst/>
          </a:prstGeom>
        </p:spPr>
      </p:pic>
      <p:sp>
        <p:nvSpPr>
          <p:cNvPr id="17" name="TextBox 16">
            <a:extLst>
              <a:ext uri="{FF2B5EF4-FFF2-40B4-BE49-F238E27FC236}">
                <a16:creationId xmlns:a16="http://schemas.microsoft.com/office/drawing/2014/main" id="{421AD4DD-E405-A248-B087-1596FA8F1607}"/>
              </a:ext>
            </a:extLst>
          </p:cNvPr>
          <p:cNvSpPr txBox="1"/>
          <p:nvPr/>
        </p:nvSpPr>
        <p:spPr>
          <a:xfrm>
            <a:off x="178356" y="6531086"/>
            <a:ext cx="2774129" cy="246221"/>
          </a:xfrm>
          <a:prstGeom prst="rect">
            <a:avLst/>
          </a:prstGeom>
          <a:noFill/>
        </p:spPr>
        <p:txBody>
          <a:bodyPr wrap="square" rtlCol="0">
            <a:spAutoFit/>
          </a:bodyPr>
          <a:lstStyle/>
          <a:p>
            <a:r>
              <a:rPr lang="en-US" sz="1000" b="1" dirty="0">
                <a:latin typeface="Sofia Pro Soft Bold" panose="020B0000000000000000" pitchFamily="34" charset="0"/>
              </a:rPr>
              <a:t>www.switchedonrailsafety.co.uk</a:t>
            </a:r>
          </a:p>
        </p:txBody>
      </p:sp>
      <p:sp>
        <p:nvSpPr>
          <p:cNvPr id="18" name="TextBox 17">
            <a:extLst>
              <a:ext uri="{FF2B5EF4-FFF2-40B4-BE49-F238E27FC236}">
                <a16:creationId xmlns:a16="http://schemas.microsoft.com/office/drawing/2014/main" id="{AE46CF0F-1B04-1744-B747-784EAF562941}"/>
              </a:ext>
            </a:extLst>
          </p:cNvPr>
          <p:cNvSpPr txBox="1"/>
          <p:nvPr/>
        </p:nvSpPr>
        <p:spPr>
          <a:xfrm>
            <a:off x="5457231" y="6567779"/>
            <a:ext cx="3508416" cy="230832"/>
          </a:xfrm>
          <a:prstGeom prst="rect">
            <a:avLst/>
          </a:prstGeom>
          <a:noFill/>
        </p:spPr>
        <p:txBody>
          <a:bodyPr wrap="square" rtlCol="0">
            <a:spAutoFit/>
          </a:bodyPr>
          <a:lstStyle/>
          <a:p>
            <a:pPr algn="r"/>
            <a:r>
              <a:rPr lang="en-US" sz="900" dirty="0">
                <a:solidFill>
                  <a:srgbClr val="939393"/>
                </a:solidFill>
                <a:latin typeface="Sofia Pro Soft Light" panose="020B0000000000000000" pitchFamily="34" charset="0"/>
              </a:rPr>
              <a:t>Who’s Switched On and safe for their next journey?	</a:t>
            </a:r>
            <a:fld id="{723553ED-0182-B840-AF6F-8803408E2544}" type="slidenum">
              <a:rPr lang="en-US" sz="900" smtClean="0">
                <a:solidFill>
                  <a:srgbClr val="939393"/>
                </a:solidFill>
                <a:latin typeface="Sofia Pro Soft Light" panose="020B0000000000000000" pitchFamily="34" charset="0"/>
              </a:rPr>
              <a:t>9</a:t>
            </a:fld>
            <a:r>
              <a:rPr lang="en-US" sz="900" dirty="0">
                <a:solidFill>
                  <a:srgbClr val="939393"/>
                </a:solidFill>
                <a:latin typeface="Sofia Pro Soft Light" panose="020B0000000000000000" pitchFamily="34" charset="0"/>
              </a:rPr>
              <a:t>   </a:t>
            </a:r>
          </a:p>
        </p:txBody>
      </p:sp>
      <p:pic>
        <p:nvPicPr>
          <p:cNvPr id="16" name="Picture 15" descr="Shape&#10;&#10;Description automatically generated">
            <a:extLst>
              <a:ext uri="{FF2B5EF4-FFF2-40B4-BE49-F238E27FC236}">
                <a16:creationId xmlns:a16="http://schemas.microsoft.com/office/drawing/2014/main" id="{CC843182-C30D-A145-81EC-977852E012CB}"/>
              </a:ext>
            </a:extLst>
          </p:cNvPr>
          <p:cNvPicPr>
            <a:picLocks noChangeAspect="1"/>
          </p:cNvPicPr>
          <p:nvPr/>
        </p:nvPicPr>
        <p:blipFill rotWithShape="1">
          <a:blip r:embed="rId3"/>
          <a:srcRect l="46895" t="15705" r="21621" b="14184"/>
          <a:stretch/>
        </p:blipFill>
        <p:spPr>
          <a:xfrm>
            <a:off x="6313714" y="1719951"/>
            <a:ext cx="2591429" cy="4808326"/>
          </a:xfrm>
          <a:prstGeom prst="rect">
            <a:avLst/>
          </a:prstGeom>
        </p:spPr>
      </p:pic>
      <p:pic>
        <p:nvPicPr>
          <p:cNvPr id="14" name="Picture 13" descr="Icon&#10;&#10;Description automatically generated">
            <a:extLst>
              <a:ext uri="{FF2B5EF4-FFF2-40B4-BE49-F238E27FC236}">
                <a16:creationId xmlns:a16="http://schemas.microsoft.com/office/drawing/2014/main" id="{D1F61460-ADAE-6045-B12B-C2792231E327}"/>
              </a:ext>
            </a:extLst>
          </p:cNvPr>
          <p:cNvPicPr>
            <a:picLocks noChangeAspect="1"/>
          </p:cNvPicPr>
          <p:nvPr/>
        </p:nvPicPr>
        <p:blipFill>
          <a:blip r:embed="rId4"/>
          <a:stretch>
            <a:fillRect/>
          </a:stretch>
        </p:blipFill>
        <p:spPr>
          <a:xfrm>
            <a:off x="5609617" y="3436890"/>
            <a:ext cx="1246793" cy="1309133"/>
          </a:xfrm>
          <a:prstGeom prst="rect">
            <a:avLst/>
          </a:prstGeom>
        </p:spPr>
      </p:pic>
      <p:pic>
        <p:nvPicPr>
          <p:cNvPr id="3" name="Picture 2" descr="A picture containing text&#10;&#10;Description automatically generated">
            <a:extLst>
              <a:ext uri="{FF2B5EF4-FFF2-40B4-BE49-F238E27FC236}">
                <a16:creationId xmlns:a16="http://schemas.microsoft.com/office/drawing/2014/main" id="{E8959AD3-79D2-184E-821C-AFD424ED8011}"/>
              </a:ext>
            </a:extLst>
          </p:cNvPr>
          <p:cNvPicPr>
            <a:picLocks noChangeAspect="1"/>
          </p:cNvPicPr>
          <p:nvPr/>
        </p:nvPicPr>
        <p:blipFill>
          <a:blip r:embed="rId5"/>
          <a:stretch>
            <a:fillRect/>
          </a:stretch>
        </p:blipFill>
        <p:spPr>
          <a:xfrm>
            <a:off x="6951659" y="3149649"/>
            <a:ext cx="2451100" cy="2222500"/>
          </a:xfrm>
          <a:prstGeom prst="rect">
            <a:avLst/>
          </a:prstGeom>
        </p:spPr>
      </p:pic>
      <p:pic>
        <p:nvPicPr>
          <p:cNvPr id="7" name="Picture 6" descr="A picture containing text, toy&#10;&#10;Description automatically generated">
            <a:extLst>
              <a:ext uri="{FF2B5EF4-FFF2-40B4-BE49-F238E27FC236}">
                <a16:creationId xmlns:a16="http://schemas.microsoft.com/office/drawing/2014/main" id="{6E6B19F9-DB15-5640-932B-AB4D4057AC96}"/>
              </a:ext>
            </a:extLst>
          </p:cNvPr>
          <p:cNvPicPr>
            <a:picLocks noChangeAspect="1"/>
          </p:cNvPicPr>
          <p:nvPr/>
        </p:nvPicPr>
        <p:blipFill>
          <a:blip r:embed="rId6"/>
          <a:stretch>
            <a:fillRect/>
          </a:stretch>
        </p:blipFill>
        <p:spPr>
          <a:xfrm>
            <a:off x="4299892" y="4449471"/>
            <a:ext cx="3323548" cy="2371128"/>
          </a:xfrm>
          <a:prstGeom prst="rect">
            <a:avLst/>
          </a:prstGeom>
        </p:spPr>
      </p:pic>
      <p:pic>
        <p:nvPicPr>
          <p:cNvPr id="20" name="Picture 19" descr="Graphical user interface&#10;&#10;Description automatically generated">
            <a:extLst>
              <a:ext uri="{FF2B5EF4-FFF2-40B4-BE49-F238E27FC236}">
                <a16:creationId xmlns:a16="http://schemas.microsoft.com/office/drawing/2014/main" id="{B41A25B9-D4BE-7143-AED3-4116507558FB}"/>
              </a:ext>
            </a:extLst>
          </p:cNvPr>
          <p:cNvPicPr>
            <a:picLocks noChangeAspect="1"/>
          </p:cNvPicPr>
          <p:nvPr/>
        </p:nvPicPr>
        <p:blipFill>
          <a:blip r:embed="rId7"/>
          <a:stretch>
            <a:fillRect/>
          </a:stretch>
        </p:blipFill>
        <p:spPr>
          <a:xfrm>
            <a:off x="7155543" y="2269558"/>
            <a:ext cx="2076837" cy="1968566"/>
          </a:xfrm>
          <a:prstGeom prst="rect">
            <a:avLst/>
          </a:prstGeom>
        </p:spPr>
      </p:pic>
      <p:sp>
        <p:nvSpPr>
          <p:cNvPr id="23" name="Oval 22">
            <a:extLst>
              <a:ext uri="{FF2B5EF4-FFF2-40B4-BE49-F238E27FC236}">
                <a16:creationId xmlns:a16="http://schemas.microsoft.com/office/drawing/2014/main" id="{E0FAB516-1285-134E-952E-4BA6E46AC5B5}"/>
              </a:ext>
            </a:extLst>
          </p:cNvPr>
          <p:cNvSpPr/>
          <p:nvPr/>
        </p:nvSpPr>
        <p:spPr>
          <a:xfrm>
            <a:off x="411532" y="3847130"/>
            <a:ext cx="2969606" cy="602341"/>
          </a:xfrm>
          <a:prstGeom prst="ellipse">
            <a:avLst/>
          </a:prstGeom>
          <a:noFill/>
          <a:ln w="31750">
            <a:solidFill>
              <a:srgbClr val="E306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5849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ppt_x"/>
                                          </p:val>
                                        </p:tav>
                                        <p:tav tm="100000">
                                          <p:val>
                                            <p:strVal val="#ppt_x"/>
                                          </p:val>
                                        </p:tav>
                                      </p:tavLst>
                                    </p:anim>
                                    <p:anim calcmode="lin" valueType="num">
                                      <p:cBhvr additive="base">
                                        <p:cTn id="1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3"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976</TotalTime>
  <Words>820</Words>
  <Application>Microsoft Macintosh PowerPoint</Application>
  <PresentationFormat>On-screen Show (4:3)</PresentationFormat>
  <Paragraphs>100</Paragraphs>
  <Slides>19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Calibri</vt:lpstr>
      <vt:lpstr>Calibri Light</vt:lpstr>
      <vt:lpstr>Sofia Pro Light</vt:lpstr>
      <vt:lpstr>Sofia Pro Soft Bold</vt:lpstr>
      <vt:lpstr>Sofia Pro Soft Light</vt:lpstr>
      <vt:lpstr>Sofia Pro Soft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Nicola Cockerell</dc:creator>
  <cp:lastModifiedBy>Nicola Cockerell</cp:lastModifiedBy>
  <cp:revision>102</cp:revision>
  <dcterms:created xsi:type="dcterms:W3CDTF">2021-08-23T13:40:52Z</dcterms:created>
  <dcterms:modified xsi:type="dcterms:W3CDTF">2021-11-23T16:24:50Z</dcterms:modified>
</cp:coreProperties>
</file>